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handoutMasterIdLst>
    <p:handoutMasterId r:id="rId29"/>
  </p:handoutMasterIdLst>
  <p:sldIdLst>
    <p:sldId id="259" r:id="rId5"/>
    <p:sldId id="260" r:id="rId6"/>
    <p:sldId id="262" r:id="rId7"/>
    <p:sldId id="264" r:id="rId8"/>
    <p:sldId id="266" r:id="rId9"/>
    <p:sldId id="268" r:id="rId10"/>
    <p:sldId id="261" r:id="rId11"/>
    <p:sldId id="270" r:id="rId12"/>
    <p:sldId id="272" r:id="rId13"/>
    <p:sldId id="274" r:id="rId14"/>
    <p:sldId id="275" r:id="rId15"/>
    <p:sldId id="276" r:id="rId16"/>
    <p:sldId id="278" r:id="rId17"/>
    <p:sldId id="279" r:id="rId18"/>
    <p:sldId id="281" r:id="rId19"/>
    <p:sldId id="263" r:id="rId20"/>
    <p:sldId id="280" r:id="rId21"/>
    <p:sldId id="282" r:id="rId22"/>
    <p:sldId id="267" r:id="rId23"/>
    <p:sldId id="269" r:id="rId24"/>
    <p:sldId id="271" r:id="rId25"/>
    <p:sldId id="273" r:id="rId26"/>
    <p:sldId id="277" r:id="rId27"/>
  </p:sldIdLst>
  <p:sldSz cx="6858000" cy="9144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136" userDrawn="1">
          <p15:clr>
            <a:srgbClr val="A4A3A4"/>
          </p15:clr>
        </p15:guide>
        <p15:guide id="3" orient="horz" pos="2880" userDrawn="1">
          <p15:clr>
            <a:srgbClr val="A4A3A4"/>
          </p15:clr>
        </p15:guide>
        <p15:guide id="4" pos="3589" userDrawn="1">
          <p15:clr>
            <a:srgbClr val="A4A3A4"/>
          </p15:clr>
        </p15:guide>
        <p15:guide id="5" orient="horz" pos="240" userDrawn="1">
          <p15:clr>
            <a:srgbClr val="A4A3A4"/>
          </p15:clr>
        </p15:guide>
        <p15:guide id="6" orient="horz" pos="3384" userDrawn="1">
          <p15:clr>
            <a:srgbClr val="A4A3A4"/>
          </p15:clr>
        </p15:guide>
        <p15:guide id="7" orient="horz" pos="888" userDrawn="1">
          <p15:clr>
            <a:srgbClr val="A4A3A4"/>
          </p15:clr>
        </p15:guide>
        <p15:guide id="8" orient="horz" pos="5499">
          <p15:clr>
            <a:srgbClr val="A4A3A4"/>
          </p15:clr>
        </p15:guide>
        <p15:guide id="9" pos="243">
          <p15:clr>
            <a:srgbClr val="A4A3A4"/>
          </p15:clr>
        </p15:guide>
        <p15:guide id="10" pos="406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74B53"/>
    <a:srgbClr val="F2B800"/>
    <a:srgbClr val="0071BC"/>
    <a:srgbClr val="0C6EA5"/>
    <a:srgbClr val="191E28"/>
    <a:srgbClr val="DF3A42"/>
    <a:srgbClr val="E75B2B"/>
    <a:srgbClr val="F47200"/>
    <a:srgbClr val="E28D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1" autoAdjust="0"/>
  </p:normalViewPr>
  <p:slideViewPr>
    <p:cSldViewPr snapToGrid="0" showGuides="1">
      <p:cViewPr varScale="1">
        <p:scale>
          <a:sx n="65" d="100"/>
          <a:sy n="65" d="100"/>
        </p:scale>
        <p:origin x="2453" y="38"/>
      </p:cViewPr>
      <p:guideLst>
        <p:guide pos="2136"/>
        <p:guide orient="horz" pos="2880"/>
        <p:guide pos="3589"/>
        <p:guide orient="horz" pos="240"/>
        <p:guide orient="horz" pos="3384"/>
        <p:guide orient="horz" pos="888"/>
        <p:guide orient="horz" pos="5499"/>
        <p:guide pos="243"/>
        <p:guide pos="4066"/>
      </p:guideLst>
    </p:cSldViewPr>
  </p:slideViewPr>
  <p:notesTextViewPr>
    <p:cViewPr>
      <p:scale>
        <a:sx n="3" d="2"/>
        <a:sy n="3" d="2"/>
      </p:scale>
      <p:origin x="0" y="0"/>
    </p:cViewPr>
  </p:notesTextViewPr>
  <p:notesViewPr>
    <p:cSldViewPr snapToGrid="0" showGuides="1">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7E1F32-670E-42A1-BB79-BE7CF13D3D4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7952D9F-355D-4E4D-9520-4A19B29476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23F10A-5BE5-4EE5-83A9-FC7FBAB5AC38}" type="datetimeFigureOut">
              <a:rPr lang="en-US" smtClean="0"/>
              <a:t>10/30/2020</a:t>
            </a:fld>
            <a:endParaRPr lang="en-US" dirty="0"/>
          </a:p>
        </p:txBody>
      </p:sp>
      <p:sp>
        <p:nvSpPr>
          <p:cNvPr id="4" name="Footer Placeholder 3">
            <a:extLst>
              <a:ext uri="{FF2B5EF4-FFF2-40B4-BE49-F238E27FC236}">
                <a16:creationId xmlns:a16="http://schemas.microsoft.com/office/drawing/2014/main" id="{9C1D824E-CABD-4018-B1C4-F54DF49C3C8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8D1F29-09CA-482E-8686-EEE88BB73D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69D12F-E8AC-48C0-8B1F-BD566648D8E6}" type="slidenum">
              <a:rPr lang="en-US" smtClean="0"/>
              <a:t>‹#›</a:t>
            </a:fld>
            <a:endParaRPr lang="en-US" dirty="0"/>
          </a:p>
        </p:txBody>
      </p:sp>
    </p:spTree>
    <p:extLst>
      <p:ext uri="{BB962C8B-B14F-4D97-AF65-F5344CB8AC3E}">
        <p14:creationId xmlns:p14="http://schemas.microsoft.com/office/powerpoint/2010/main" val="27946547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27D22-D115-4CF2-BE84-ED8A12B36F7E}" type="datetimeFigureOut">
              <a:rPr lang="en-US" noProof="0" smtClean="0"/>
              <a:t>10/30/2020</a:t>
            </a:fld>
            <a:endParaRPr lang="en-US" noProof="0" dirty="0"/>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136092-2EDF-47BF-99B1-B87430F95B70}" type="slidenum">
              <a:rPr lang="en-US" noProof="0" smtClean="0"/>
              <a:t>‹#›</a:t>
            </a:fld>
            <a:endParaRPr lang="en-US" noProof="0" dirty="0"/>
          </a:p>
        </p:txBody>
      </p:sp>
    </p:spTree>
    <p:extLst>
      <p:ext uri="{BB962C8B-B14F-4D97-AF65-F5344CB8AC3E}">
        <p14:creationId xmlns:p14="http://schemas.microsoft.com/office/powerpoint/2010/main" val="3603056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679390-0A1D-45C6-B0A4-B7C424C470EA}"/>
              </a:ext>
            </a:extLst>
          </p:cNvPr>
          <p:cNvSpPr>
            <a:spLocks noGrp="1"/>
          </p:cNvSpPr>
          <p:nvPr>
            <p:ph type="title"/>
          </p:nvPr>
        </p:nvSpPr>
        <p:spPr>
          <a:xfrm>
            <a:off x="471488" y="486837"/>
            <a:ext cx="5915025" cy="808564"/>
          </a:xfrm>
        </p:spPr>
        <p:txBody>
          <a:bodyPr/>
          <a:lstStyle/>
          <a:p>
            <a:r>
              <a:rPr lang="en-US"/>
              <a:t>Click to edit Master title style</a:t>
            </a:r>
            <a:endParaRPr lang="en-US" dirty="0"/>
          </a:p>
        </p:txBody>
      </p:sp>
    </p:spTree>
    <p:extLst>
      <p:ext uri="{BB962C8B-B14F-4D97-AF65-F5344CB8AC3E}">
        <p14:creationId xmlns:p14="http://schemas.microsoft.com/office/powerpoint/2010/main" val="4160577128"/>
      </p:ext>
    </p:extLst>
  </p:cSld>
  <p:clrMapOvr>
    <a:masterClrMapping/>
  </p:clrMapOvr>
  <p:extLst>
    <p:ext uri="{DCECCB84-F9BA-43D5-87BE-67443E8EF086}">
      <p15:sldGuideLst xmlns:p15="http://schemas.microsoft.com/office/powerpoint/2012/main">
        <p15:guide id="1" orient="horz" pos="158" userDrawn="1">
          <p15:clr>
            <a:srgbClr val="FBAE40"/>
          </p15:clr>
        </p15:guide>
        <p15:guide id="2" pos="2184" userDrawn="1">
          <p15:clr>
            <a:srgbClr val="FBAE40"/>
          </p15:clr>
        </p15:guide>
        <p15:guide id="3" pos="164" userDrawn="1">
          <p15:clr>
            <a:srgbClr val="FBAE40"/>
          </p15:clr>
        </p15:guide>
        <p15:guide id="4" pos="4156" userDrawn="1">
          <p15:clr>
            <a:srgbClr val="FBAE40"/>
          </p15:clr>
        </p15:guide>
        <p15:guide id="12" orient="horz" pos="5534" userDrawn="1">
          <p15:clr>
            <a:srgbClr val="FBAE40"/>
          </p15:clr>
        </p15:guide>
        <p15:guide id="13" orient="horz" pos="816" userDrawn="1">
          <p15:clr>
            <a:srgbClr val="FBAE40"/>
          </p15:clr>
        </p15:guide>
        <p15:guide id="14" orient="horz" pos="3833" userDrawn="1">
          <p15:clr>
            <a:srgbClr val="FBAE40"/>
          </p15:clr>
        </p15:guide>
        <p15:guide id="15" pos="1593"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endParaRPr lang="en-US" noProof="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noProof="0" dirty="0"/>
              <a:t>MM.DD.20XX</a:t>
            </a:r>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noProof="0" dirty="0"/>
              <a:t>ADD A FOOTER</a:t>
            </a:r>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C075BE66-B004-4B62-93B5-6C3A07EE5DEC}" type="slidenum">
              <a:rPr lang="en-US" noProof="0" smtClean="0"/>
              <a:t>‹#›</a:t>
            </a:fld>
            <a:endParaRPr lang="en-US" noProof="0" dirty="0"/>
          </a:p>
        </p:txBody>
      </p:sp>
    </p:spTree>
    <p:extLst>
      <p:ext uri="{BB962C8B-B14F-4D97-AF65-F5344CB8AC3E}">
        <p14:creationId xmlns:p14="http://schemas.microsoft.com/office/powerpoint/2010/main" val="2127442875"/>
      </p:ext>
    </p:extLst>
  </p:cSld>
  <p:clrMap bg1="lt1" tx1="dk1" bg2="lt2" tx2="dk2" accent1="accent1" accent2="accent2" accent3="accent3" accent4="accent4" accent5="accent5" accent6="accent6" hlink="hlink" folHlink="folHlink"/>
  <p:sldLayoutIdLst>
    <p:sldLayoutId id="2147483661" r:id="rId1"/>
  </p:sldLayoutIdLst>
  <p:hf hdr="0"/>
  <p:txStyles>
    <p:titleStyle>
      <a:lvl1pPr algn="l" defTabSz="685800" rtl="0" eaLnBrk="1" latinLnBrk="0" hangingPunct="1">
        <a:lnSpc>
          <a:spcPct val="90000"/>
        </a:lnSpc>
        <a:spcBef>
          <a:spcPct val="0"/>
        </a:spcBef>
        <a:buNone/>
        <a:defRPr sz="3300" kern="1200">
          <a:solidFill>
            <a:schemeClr val="bg1">
              <a:lumMod val="50000"/>
            </a:schemeClr>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asu/ComputerVision/tree/master/A5" TargetMode="External"/><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pasu/ComputerVision/blob/master/A5/handin/ComputerVisionReport.pdf"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s://youtu.be/ZzWIOVb6Lvc" TargetMode="External"/><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pasu/Crowd_Simulation/blob/main/Report_IC.pdf" TargetMode="Externa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pasu/IK_Finger/" TargetMode="External"/><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hyperlink" Target="https://youtu.be/ZDSqSjxoj90" TargetMode="Externa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hyperlink" Target="https://github.com/pasu/IK_Finger/blob/master/MOMA_PE.pdf" TargetMode="External"/><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jpg"/><Relationship Id="rId2" Type="http://schemas.openxmlformats.org/officeDocument/2006/relationships/hyperlink" Target="https://youtu.be/6BFgIwmrjDs" TargetMode="External"/><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2.png"/><Relationship Id="rId4" Type="http://schemas.openxmlformats.org/officeDocument/2006/relationships/hyperlink" Target="https://github.com/pasu/Optimization-Vectorizatio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asu/ExamplesforCesium" TargetMode="External"/><Relationship Id="rId7"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www.youtube.com/playlist?list=PL6CIVaD-pSMMDHlwhp86phbtBm4x8OPCy"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uperMap/s3m-spec" TargetMode="External"/><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github.com/pasu/gradient_vre" TargetMode="External"/><Relationship Id="rId7" Type="http://schemas.openxmlformats.org/officeDocument/2006/relationships/hyperlink" Target="https://github.com/pasu/gradient_vre/blob/master/Dissemination/GDVR_slides.pdf"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pasu/gradient_vre/blob/master/Dissemination/ICA_6374395_G_Lu_MSc_Thesis_GDVR.pdf"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hyperlink" Target="https://github.com/jbikker/lighthouse2/tree/master/lib/RenderCore_OptixPrime_BDPT" TargetMode="External"/><Relationship Id="rId1" Type="http://schemas.openxmlformats.org/officeDocument/2006/relationships/slideLayout" Target="../slideLayouts/slideLayout1.xml"/><Relationship Id="rId6" Type="http://schemas.openxmlformats.org/officeDocument/2006/relationships/hyperlink" Target="https://youtu.be/HhY-4ukFQ5k" TargetMode="External"/><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hyperlink" Target="https://github.com/pasu/lighthouse2/blob/master/report/A%20streaming%20bidirectional%20path%20tracing%20based%20on%20LH2.pdf" TargetMode="Externa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pasu/GPU-Tracing"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hyperlink" Target="https://pasu.github.io/GPU-Tracing/webgl-GPU-Tracing/tracing.html"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jbikker/lighthouse2/tree/master/lib/RenderCore_OptixPrime_BDPT"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youtu.be/tGw5AMYdH_s"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YakaAhSon/PositionBasedFluidSimulation" TargetMode="External"/><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youtu.be/83w0q4naUYw"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pasu/INFOMGP_Practical2" TargetMode="External"/><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hyperlink" Target="https://youtu.be/wZJaMQ_Q_wk" TargetMode="External"/><Relationship Id="rId5" Type="http://schemas.openxmlformats.org/officeDocument/2006/relationships/image" Target="../media/image2.png"/><Relationship Id="rId4" Type="http://schemas.openxmlformats.org/officeDocument/2006/relationships/hyperlink" Target="https://github.com/pasu/INFOMGP_Practical1" TargetMode="External"/><Relationship Id="rId9" Type="http://schemas.openxmlformats.org/officeDocument/2006/relationships/hyperlink" Target="https://github.com/pasu/INFOMGP-Practical3"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youtu.be/hLcurCCVtv0" TargetMode="Externa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playlist?list=PL6CIVaD-pSMOPUB5cZ0jhFiNu2uYaXVpv" TargetMode="Externa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ithub.com/pasu/ComputerVision" TargetMode="Externa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FD1CD-B96F-4BAF-87DD-25EB079DE9F7}"/>
              </a:ext>
            </a:extLst>
          </p:cNvPr>
          <p:cNvSpPr>
            <a:spLocks noGrp="1"/>
          </p:cNvSpPr>
          <p:nvPr>
            <p:ph type="title"/>
          </p:nvPr>
        </p:nvSpPr>
        <p:spPr>
          <a:xfrm>
            <a:off x="471487" y="3147975"/>
            <a:ext cx="5915025" cy="2830793"/>
          </a:xfrm>
        </p:spPr>
        <p:txBody>
          <a:bodyPr>
            <a:normAutofit/>
          </a:bodyPr>
          <a:lstStyle/>
          <a:p>
            <a:pPr algn="ctr"/>
            <a:r>
              <a:rPr lang="en-US" sz="6000" dirty="0">
                <a:solidFill>
                  <a:srgbClr val="474B53"/>
                </a:solidFill>
              </a:rPr>
              <a:t>(Peter)</a:t>
            </a:r>
            <a:r>
              <a:rPr lang="en-US" sz="6000" dirty="0" err="1">
                <a:solidFill>
                  <a:srgbClr val="474B53"/>
                </a:solidFill>
              </a:rPr>
              <a:t>G.Lu</a:t>
            </a:r>
            <a:br>
              <a:rPr lang="en-US" dirty="0">
                <a:solidFill>
                  <a:srgbClr val="474B53"/>
                </a:solidFill>
              </a:rPr>
            </a:br>
            <a:br>
              <a:rPr lang="en-US" dirty="0">
                <a:solidFill>
                  <a:srgbClr val="474B53"/>
                </a:solidFill>
              </a:rPr>
            </a:br>
            <a:r>
              <a:rPr lang="en-US" sz="2800" dirty="0">
                <a:solidFill>
                  <a:srgbClr val="474B53"/>
                </a:solidFill>
              </a:rPr>
              <a:t>Project portfolio</a:t>
            </a:r>
          </a:p>
        </p:txBody>
      </p:sp>
    </p:spTree>
    <p:extLst>
      <p:ext uri="{BB962C8B-B14F-4D97-AF65-F5344CB8AC3E}">
        <p14:creationId xmlns:p14="http://schemas.microsoft.com/office/powerpoint/2010/main" val="2064301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5B6519A-8D68-4A80-B9AB-E6A8737AA8CE}"/>
              </a:ext>
            </a:extLst>
          </p:cNvPr>
          <p:cNvSpPr txBox="1"/>
          <p:nvPr/>
        </p:nvSpPr>
        <p:spPr>
          <a:xfrm>
            <a:off x="0" y="7272790"/>
            <a:ext cx="6825600" cy="1077218"/>
          </a:xfrm>
          <a:prstGeom prst="rect">
            <a:avLst/>
          </a:prstGeom>
          <a:noFill/>
        </p:spPr>
        <p:txBody>
          <a:bodyPr wrap="square" rtlCol="0">
            <a:spAutoFit/>
          </a:bodyPr>
          <a:lstStyle/>
          <a:p>
            <a:pPr>
              <a:lnSpc>
                <a:spcPct val="100000"/>
              </a:lnSpc>
            </a:pPr>
            <a:r>
              <a:rPr lang="en-US" sz="1600" dirty="0">
                <a:solidFill>
                  <a:srgbClr val="030303"/>
                </a:solidFill>
                <a:latin typeface="Century Gothic (Headings)"/>
              </a:rPr>
              <a:t>This is the project in the course ‘Computer Vision’. We </a:t>
            </a:r>
            <a:r>
              <a:rPr lang="en-US" sz="1600" b="0" i="0" dirty="0">
                <a:solidFill>
                  <a:srgbClr val="030303"/>
                </a:solidFill>
                <a:effectLst/>
                <a:latin typeface="Century Gothic (Headings)"/>
              </a:rPr>
              <a:t>created a Neural Network architecture capable of classifying human actions of the Stanford-40 dataset and optimized it by using methods such as Transfer Learning, weight decay, and custom learning rates.</a:t>
            </a:r>
            <a:endParaRPr lang="en-US" dirty="0">
              <a:latin typeface="Century Gothic (Headings)"/>
            </a:endParaRPr>
          </a:p>
        </p:txBody>
      </p:sp>
      <p:pic>
        <p:nvPicPr>
          <p:cNvPr id="5" name="Picture 4">
            <a:extLst>
              <a:ext uri="{FF2B5EF4-FFF2-40B4-BE49-F238E27FC236}">
                <a16:creationId xmlns:a16="http://schemas.microsoft.com/office/drawing/2014/main" id="{95A4A9D7-BF56-493A-B693-3C2A2D0F493C}"/>
              </a:ext>
            </a:extLst>
          </p:cNvPr>
          <p:cNvPicPr>
            <a:picLocks noChangeAspect="1"/>
          </p:cNvPicPr>
          <p:nvPr/>
        </p:nvPicPr>
        <p:blipFill>
          <a:blip r:embed="rId2"/>
          <a:srcRect/>
          <a:stretch/>
        </p:blipFill>
        <p:spPr>
          <a:xfrm>
            <a:off x="254643" y="256426"/>
            <a:ext cx="6858000" cy="6783384"/>
          </a:xfrm>
          <a:prstGeom prst="rect">
            <a:avLst/>
          </a:prstGeom>
        </p:spPr>
      </p:pic>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471487" y="23446"/>
            <a:ext cx="5915025" cy="808564"/>
          </a:xfrm>
        </p:spPr>
        <p:txBody>
          <a:bodyPr>
            <a:normAutofit fontScale="90000"/>
          </a:bodyPr>
          <a:lstStyle/>
          <a:p>
            <a:pPr algn="ctr">
              <a:lnSpc>
                <a:spcPct val="100000"/>
              </a:lnSpc>
            </a:pPr>
            <a:r>
              <a:rPr lang="en-US" altLang="zh-CN" sz="2000" dirty="0">
                <a:solidFill>
                  <a:srgbClr val="474B53"/>
                </a:solidFill>
              </a:rPr>
              <a:t>Action Recognition with Automatic Model Search</a:t>
            </a:r>
            <a:br>
              <a:rPr lang="en-US" altLang="zh-CN" sz="2000" dirty="0">
                <a:solidFill>
                  <a:srgbClr val="474B53"/>
                </a:solidFill>
              </a:rPr>
            </a:br>
            <a:r>
              <a:rPr lang="en-US" altLang="zh-CN" sz="2000" dirty="0">
                <a:solidFill>
                  <a:srgbClr val="474B53"/>
                </a:solidFill>
              </a:rPr>
              <a:t>Python/</a:t>
            </a:r>
            <a:r>
              <a:rPr lang="en-US" altLang="zh-CN" sz="2000" dirty="0" err="1">
                <a:solidFill>
                  <a:srgbClr val="474B53"/>
                </a:solidFill>
              </a:rPr>
              <a:t>Keras</a:t>
            </a:r>
            <a:r>
              <a:rPr lang="en-US" altLang="zh-CN" sz="2000" dirty="0">
                <a:solidFill>
                  <a:srgbClr val="474B53"/>
                </a:solidFill>
              </a:rPr>
              <a:t>/</a:t>
            </a:r>
            <a:r>
              <a:rPr lang="en-US" altLang="zh-CN" sz="2000" dirty="0" err="1">
                <a:solidFill>
                  <a:srgbClr val="474B53"/>
                </a:solidFill>
              </a:rPr>
              <a:t>Tensorflow</a:t>
            </a:r>
            <a:endParaRPr lang="en-US" sz="1600" dirty="0">
              <a:solidFill>
                <a:srgbClr val="474B53"/>
              </a:solidFill>
            </a:endParaRPr>
          </a:p>
        </p:txBody>
      </p:sp>
      <p:pic>
        <p:nvPicPr>
          <p:cNvPr id="3" name="Picture 2">
            <a:hlinkClick r:id="rId3"/>
            <a:extLst>
              <a:ext uri="{FF2B5EF4-FFF2-40B4-BE49-F238E27FC236}">
                <a16:creationId xmlns:a16="http://schemas.microsoft.com/office/drawing/2014/main" id="{4DA09FB5-7932-4B96-A70D-BDD39EFD676A}"/>
              </a:ext>
            </a:extLst>
          </p:cNvPr>
          <p:cNvPicPr>
            <a:picLocks noChangeAspect="1"/>
          </p:cNvPicPr>
          <p:nvPr/>
        </p:nvPicPr>
        <p:blipFill>
          <a:blip r:embed="rId4"/>
          <a:stretch>
            <a:fillRect/>
          </a:stretch>
        </p:blipFill>
        <p:spPr>
          <a:xfrm>
            <a:off x="121580" y="8590368"/>
            <a:ext cx="868755" cy="297206"/>
          </a:xfrm>
          <a:prstGeom prst="rect">
            <a:avLst/>
          </a:prstGeom>
        </p:spPr>
      </p:pic>
      <p:pic>
        <p:nvPicPr>
          <p:cNvPr id="4" name="Picture 3">
            <a:hlinkClick r:id="rId5"/>
            <a:extLst>
              <a:ext uri="{FF2B5EF4-FFF2-40B4-BE49-F238E27FC236}">
                <a16:creationId xmlns:a16="http://schemas.microsoft.com/office/drawing/2014/main" id="{6EF00258-C7CD-4026-97C4-8FD09A3718E2}"/>
              </a:ext>
            </a:extLst>
          </p:cNvPr>
          <p:cNvPicPr>
            <a:picLocks noChangeAspect="1"/>
          </p:cNvPicPr>
          <p:nvPr/>
        </p:nvPicPr>
        <p:blipFill>
          <a:blip r:embed="rId6"/>
          <a:srcRect/>
          <a:stretch/>
        </p:blipFill>
        <p:spPr>
          <a:xfrm>
            <a:off x="1107443" y="8575127"/>
            <a:ext cx="701101" cy="312447"/>
          </a:xfrm>
          <a:prstGeom prst="rect">
            <a:avLst/>
          </a:prstGeom>
        </p:spPr>
      </p:pic>
    </p:spTree>
    <p:extLst>
      <p:ext uri="{BB962C8B-B14F-4D97-AF65-F5344CB8AC3E}">
        <p14:creationId xmlns:p14="http://schemas.microsoft.com/office/powerpoint/2010/main" val="1568366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5B6519A-8D68-4A80-B9AB-E6A8737AA8CE}"/>
              </a:ext>
            </a:extLst>
          </p:cNvPr>
          <p:cNvSpPr txBox="1"/>
          <p:nvPr/>
        </p:nvSpPr>
        <p:spPr>
          <a:xfrm>
            <a:off x="-32402" y="7298846"/>
            <a:ext cx="6825599" cy="1323439"/>
          </a:xfrm>
          <a:prstGeom prst="rect">
            <a:avLst/>
          </a:prstGeom>
          <a:noFill/>
        </p:spPr>
        <p:txBody>
          <a:bodyPr wrap="square" rtlCol="0">
            <a:spAutoFit/>
          </a:bodyPr>
          <a:lstStyle/>
          <a:p>
            <a:pPr>
              <a:lnSpc>
                <a:spcPct val="100000"/>
              </a:lnSpc>
            </a:pPr>
            <a:r>
              <a:rPr lang="en-US" sz="1600" b="0" i="0" dirty="0">
                <a:solidFill>
                  <a:srgbClr val="030303"/>
                </a:solidFill>
                <a:effectLst/>
                <a:latin typeface="Century Gothic (Headings)"/>
              </a:rPr>
              <a:t>This is the project of the course ‘Crowd Simulation’, we added the </a:t>
            </a:r>
            <a:r>
              <a:rPr lang="en-US" sz="1600" b="0" i="1" dirty="0">
                <a:solidFill>
                  <a:srgbClr val="030303"/>
                </a:solidFill>
                <a:effectLst/>
                <a:latin typeface="Century Gothic (Headings)"/>
              </a:rPr>
              <a:t>implicit crowd algorithm</a:t>
            </a:r>
            <a:r>
              <a:rPr lang="en-US" sz="1600" b="0" i="0" dirty="0">
                <a:solidFill>
                  <a:srgbClr val="030303"/>
                </a:solidFill>
                <a:effectLst/>
                <a:latin typeface="Century Gothic (Headings)"/>
              </a:rPr>
              <a:t> to the UUCS(Utrecht University Crowd Simulation) framework.</a:t>
            </a:r>
            <a:r>
              <a:rPr lang="zh-CN" altLang="en-US" sz="1600" b="0" i="0" dirty="0">
                <a:solidFill>
                  <a:srgbClr val="030303"/>
                </a:solidFill>
                <a:effectLst/>
                <a:latin typeface="Century Gothic (Headings)"/>
              </a:rPr>
              <a:t> </a:t>
            </a:r>
            <a:r>
              <a:rPr lang="en-US" altLang="zh-CN" sz="1600" b="0" i="0" dirty="0">
                <a:solidFill>
                  <a:srgbClr val="030303"/>
                </a:solidFill>
                <a:effectLst/>
                <a:latin typeface="Century Gothic (Headings)"/>
              </a:rPr>
              <a:t>UUCS is a closed source project.  We compared this algorithm with other major algorithms in several test scenes.</a:t>
            </a:r>
            <a:endParaRPr lang="en-US" dirty="0">
              <a:latin typeface="Century Gothic (Headings)"/>
            </a:endParaRPr>
          </a:p>
        </p:txBody>
      </p:sp>
      <p:pic>
        <p:nvPicPr>
          <p:cNvPr id="5" name="Picture 4">
            <a:extLst>
              <a:ext uri="{FF2B5EF4-FFF2-40B4-BE49-F238E27FC236}">
                <a16:creationId xmlns:a16="http://schemas.microsoft.com/office/drawing/2014/main" id="{95A4A9D7-BF56-493A-B693-3C2A2D0F493C}"/>
              </a:ext>
            </a:extLst>
          </p:cNvPr>
          <p:cNvPicPr>
            <a:picLocks noChangeAspect="1"/>
          </p:cNvPicPr>
          <p:nvPr/>
        </p:nvPicPr>
        <p:blipFill>
          <a:blip r:embed="rId2"/>
          <a:srcRect/>
          <a:stretch/>
        </p:blipFill>
        <p:spPr>
          <a:xfrm>
            <a:off x="-32401" y="832010"/>
            <a:ext cx="6858000" cy="6466836"/>
          </a:xfrm>
          <a:prstGeom prst="rect">
            <a:avLst/>
          </a:prstGeom>
        </p:spPr>
      </p:pic>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0" y="23446"/>
            <a:ext cx="6825599" cy="808564"/>
          </a:xfrm>
        </p:spPr>
        <p:txBody>
          <a:bodyPr>
            <a:normAutofit fontScale="90000"/>
          </a:bodyPr>
          <a:lstStyle/>
          <a:p>
            <a:pPr algn="ctr">
              <a:lnSpc>
                <a:spcPct val="100000"/>
              </a:lnSpc>
            </a:pPr>
            <a:r>
              <a:rPr lang="en-US" altLang="zh-CN" sz="2100" dirty="0">
                <a:solidFill>
                  <a:schemeClr val="tx2"/>
                </a:solidFill>
              </a:rPr>
              <a:t>A Comparative Study of Collision Avoidance Algorithms</a:t>
            </a:r>
            <a:br>
              <a:rPr lang="en-US" altLang="zh-CN" sz="2000" dirty="0">
                <a:solidFill>
                  <a:schemeClr val="tx2"/>
                </a:solidFill>
              </a:rPr>
            </a:br>
            <a:r>
              <a:rPr lang="en-US" altLang="zh-CN" sz="1800" dirty="0">
                <a:solidFill>
                  <a:schemeClr val="tx2"/>
                </a:solidFill>
              </a:rPr>
              <a:t>C++</a:t>
            </a:r>
            <a:endParaRPr lang="en-US" sz="1800" dirty="0">
              <a:solidFill>
                <a:schemeClr val="tx2"/>
              </a:solidFill>
            </a:endParaRPr>
          </a:p>
        </p:txBody>
      </p:sp>
      <p:pic>
        <p:nvPicPr>
          <p:cNvPr id="12" name="Picture 11">
            <a:hlinkClick r:id="rId3"/>
            <a:extLst>
              <a:ext uri="{FF2B5EF4-FFF2-40B4-BE49-F238E27FC236}">
                <a16:creationId xmlns:a16="http://schemas.microsoft.com/office/drawing/2014/main" id="{0E1B722F-9C4B-4563-8FEA-D95E44594339}"/>
              </a:ext>
            </a:extLst>
          </p:cNvPr>
          <p:cNvPicPr>
            <a:picLocks noChangeAspect="1"/>
          </p:cNvPicPr>
          <p:nvPr/>
        </p:nvPicPr>
        <p:blipFill>
          <a:blip r:embed="rId4"/>
          <a:srcRect/>
          <a:stretch/>
        </p:blipFill>
        <p:spPr>
          <a:xfrm>
            <a:off x="1075976" y="8740692"/>
            <a:ext cx="701101" cy="271180"/>
          </a:xfrm>
          <a:prstGeom prst="rect">
            <a:avLst/>
          </a:prstGeom>
        </p:spPr>
      </p:pic>
      <p:pic>
        <p:nvPicPr>
          <p:cNvPr id="6" name="Picture 5">
            <a:hlinkClick r:id="rId5"/>
            <a:extLst>
              <a:ext uri="{FF2B5EF4-FFF2-40B4-BE49-F238E27FC236}">
                <a16:creationId xmlns:a16="http://schemas.microsoft.com/office/drawing/2014/main" id="{2B9B2A4E-0400-4544-803D-EF1286467800}"/>
              </a:ext>
            </a:extLst>
          </p:cNvPr>
          <p:cNvPicPr>
            <a:picLocks noChangeAspect="1"/>
          </p:cNvPicPr>
          <p:nvPr/>
        </p:nvPicPr>
        <p:blipFill>
          <a:blip r:embed="rId6"/>
          <a:srcRect/>
          <a:stretch/>
        </p:blipFill>
        <p:spPr>
          <a:xfrm>
            <a:off x="257447" y="8740692"/>
            <a:ext cx="701101" cy="312447"/>
          </a:xfrm>
          <a:prstGeom prst="rect">
            <a:avLst/>
          </a:prstGeom>
        </p:spPr>
      </p:pic>
    </p:spTree>
    <p:extLst>
      <p:ext uri="{BB962C8B-B14F-4D97-AF65-F5344CB8AC3E}">
        <p14:creationId xmlns:p14="http://schemas.microsoft.com/office/powerpoint/2010/main" val="2561181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5B6519A-8D68-4A80-B9AB-E6A8737AA8CE}"/>
              </a:ext>
            </a:extLst>
          </p:cNvPr>
          <p:cNvSpPr txBox="1"/>
          <p:nvPr/>
        </p:nvSpPr>
        <p:spPr>
          <a:xfrm>
            <a:off x="-1" y="5062423"/>
            <a:ext cx="6825599" cy="2062103"/>
          </a:xfrm>
          <a:prstGeom prst="rect">
            <a:avLst/>
          </a:prstGeom>
          <a:noFill/>
        </p:spPr>
        <p:txBody>
          <a:bodyPr wrap="square" rtlCol="0">
            <a:spAutoFit/>
          </a:bodyPr>
          <a:lstStyle/>
          <a:p>
            <a:pPr>
              <a:lnSpc>
                <a:spcPct val="100000"/>
              </a:lnSpc>
            </a:pPr>
            <a:r>
              <a:rPr lang="en-US" sz="1600" dirty="0">
                <a:solidFill>
                  <a:schemeClr val="tx2"/>
                </a:solidFill>
                <a:latin typeface="Century Gothic (Headings)"/>
              </a:rPr>
              <a:t>This is the project of the course ‘Motion and Manipulation’. First, we simulate the positions one finger (with three joints) can reach. And we use the inverse Kinematics method to compute the angle of each joint iteratively to reach one given position with the constrained joint angles. We provided three solvers:</a:t>
            </a:r>
          </a:p>
          <a:p>
            <a:pPr marL="285750" indent="-285750">
              <a:lnSpc>
                <a:spcPct val="100000"/>
              </a:lnSpc>
              <a:buFont typeface="Arial" panose="020B0604020202020204" pitchFamily="34" charset="0"/>
              <a:buChar char="•"/>
            </a:pPr>
            <a:r>
              <a:rPr lang="en-US" sz="1600" dirty="0">
                <a:solidFill>
                  <a:schemeClr val="tx2"/>
                </a:solidFill>
                <a:latin typeface="Century Gothic (Headings)"/>
              </a:rPr>
              <a:t>Pseudo Inverse</a:t>
            </a:r>
          </a:p>
          <a:p>
            <a:pPr marL="285750" indent="-285750">
              <a:lnSpc>
                <a:spcPct val="100000"/>
              </a:lnSpc>
              <a:buFont typeface="Arial" panose="020B0604020202020204" pitchFamily="34" charset="0"/>
              <a:buChar char="•"/>
            </a:pPr>
            <a:r>
              <a:rPr lang="en-US" sz="1600" dirty="0">
                <a:solidFill>
                  <a:schemeClr val="tx2"/>
                </a:solidFill>
                <a:latin typeface="Century Gothic (Headings)"/>
              </a:rPr>
              <a:t>Pseudo Inverse with Optimization Derivation</a:t>
            </a:r>
          </a:p>
          <a:p>
            <a:pPr marL="285750" indent="-285750">
              <a:lnSpc>
                <a:spcPct val="100000"/>
              </a:lnSpc>
              <a:buFont typeface="Arial" panose="020B0604020202020204" pitchFamily="34" charset="0"/>
              <a:buChar char="•"/>
            </a:pPr>
            <a:r>
              <a:rPr lang="en-US" sz="1600" dirty="0">
                <a:solidFill>
                  <a:schemeClr val="tx2"/>
                </a:solidFill>
                <a:latin typeface="Century Gothic (Headings)"/>
              </a:rPr>
              <a:t>Extended Jacobian Method</a:t>
            </a:r>
          </a:p>
        </p:txBody>
      </p:sp>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0" y="23446"/>
            <a:ext cx="6825599" cy="808564"/>
          </a:xfrm>
        </p:spPr>
        <p:txBody>
          <a:bodyPr>
            <a:normAutofit/>
          </a:bodyPr>
          <a:lstStyle/>
          <a:p>
            <a:pPr algn="ctr">
              <a:lnSpc>
                <a:spcPct val="100000"/>
              </a:lnSpc>
            </a:pPr>
            <a:r>
              <a:rPr lang="en-US" altLang="zh-CN" sz="2000" dirty="0">
                <a:solidFill>
                  <a:schemeClr val="tx2"/>
                </a:solidFill>
              </a:rPr>
              <a:t>Inverse Kinematics for Human Fingers</a:t>
            </a:r>
            <a:br>
              <a:rPr lang="en-US" altLang="zh-CN" sz="2000" dirty="0">
                <a:solidFill>
                  <a:schemeClr val="tx2"/>
                </a:solidFill>
              </a:rPr>
            </a:br>
            <a:r>
              <a:rPr lang="en-US" altLang="zh-CN" sz="1800" dirty="0" err="1">
                <a:solidFill>
                  <a:schemeClr val="tx2"/>
                </a:solidFill>
              </a:rPr>
              <a:t>matlab</a:t>
            </a:r>
            <a:endParaRPr lang="en-US" sz="1800" dirty="0">
              <a:solidFill>
                <a:schemeClr val="tx2"/>
              </a:solidFill>
            </a:endParaRPr>
          </a:p>
        </p:txBody>
      </p:sp>
      <p:pic>
        <p:nvPicPr>
          <p:cNvPr id="12" name="Picture 11">
            <a:hlinkClick r:id="rId2"/>
            <a:extLst>
              <a:ext uri="{FF2B5EF4-FFF2-40B4-BE49-F238E27FC236}">
                <a16:creationId xmlns:a16="http://schemas.microsoft.com/office/drawing/2014/main" id="{0E1B722F-9C4B-4563-8FEA-D95E44594339}"/>
              </a:ext>
            </a:extLst>
          </p:cNvPr>
          <p:cNvPicPr>
            <a:picLocks noChangeAspect="1"/>
          </p:cNvPicPr>
          <p:nvPr/>
        </p:nvPicPr>
        <p:blipFill>
          <a:blip r:embed="rId3"/>
          <a:srcRect/>
          <a:stretch/>
        </p:blipFill>
        <p:spPr>
          <a:xfrm>
            <a:off x="1808864" y="8575127"/>
            <a:ext cx="701101" cy="271180"/>
          </a:xfrm>
          <a:prstGeom prst="rect">
            <a:avLst/>
          </a:prstGeom>
        </p:spPr>
      </p:pic>
      <p:pic>
        <p:nvPicPr>
          <p:cNvPr id="6" name="Picture 5">
            <a:hlinkClick r:id="rId4"/>
            <a:extLst>
              <a:ext uri="{FF2B5EF4-FFF2-40B4-BE49-F238E27FC236}">
                <a16:creationId xmlns:a16="http://schemas.microsoft.com/office/drawing/2014/main" id="{2B9B2A4E-0400-4544-803D-EF1286467800}"/>
              </a:ext>
            </a:extLst>
          </p:cNvPr>
          <p:cNvPicPr>
            <a:picLocks noChangeAspect="1"/>
          </p:cNvPicPr>
          <p:nvPr/>
        </p:nvPicPr>
        <p:blipFill>
          <a:blip r:embed="rId5"/>
          <a:srcRect/>
          <a:stretch/>
        </p:blipFill>
        <p:spPr>
          <a:xfrm>
            <a:off x="990335" y="8575127"/>
            <a:ext cx="701101" cy="312447"/>
          </a:xfrm>
          <a:prstGeom prst="rect">
            <a:avLst/>
          </a:prstGeom>
        </p:spPr>
      </p:pic>
      <p:pic>
        <p:nvPicPr>
          <p:cNvPr id="3" name="Picture 2" descr="Chart, line chart&#10;&#10;Description automatically generated">
            <a:extLst>
              <a:ext uri="{FF2B5EF4-FFF2-40B4-BE49-F238E27FC236}">
                <a16:creationId xmlns:a16="http://schemas.microsoft.com/office/drawing/2014/main" id="{FFAF062D-E558-4E8A-BC24-E9283C4A4ADF}"/>
              </a:ext>
            </a:extLst>
          </p:cNvPr>
          <p:cNvPicPr>
            <a:picLocks noChangeAspect="1"/>
          </p:cNvPicPr>
          <p:nvPr/>
        </p:nvPicPr>
        <p:blipFill>
          <a:blip r:embed="rId6"/>
          <a:stretch>
            <a:fillRect/>
          </a:stretch>
        </p:blipFill>
        <p:spPr>
          <a:xfrm>
            <a:off x="3445200" y="1471434"/>
            <a:ext cx="3412800" cy="2559600"/>
          </a:xfrm>
          <a:prstGeom prst="rect">
            <a:avLst/>
          </a:prstGeom>
        </p:spPr>
      </p:pic>
      <p:pic>
        <p:nvPicPr>
          <p:cNvPr id="4" name="Picture 3" descr="Chart&#10;&#10;Description automatically generated">
            <a:extLst>
              <a:ext uri="{FF2B5EF4-FFF2-40B4-BE49-F238E27FC236}">
                <a16:creationId xmlns:a16="http://schemas.microsoft.com/office/drawing/2014/main" id="{8B78627B-E468-4817-BFFA-435B231C91AD}"/>
              </a:ext>
            </a:extLst>
          </p:cNvPr>
          <p:cNvPicPr>
            <a:picLocks noChangeAspect="1"/>
          </p:cNvPicPr>
          <p:nvPr/>
        </p:nvPicPr>
        <p:blipFill>
          <a:blip r:embed="rId7"/>
          <a:stretch>
            <a:fillRect/>
          </a:stretch>
        </p:blipFill>
        <p:spPr>
          <a:xfrm>
            <a:off x="32400" y="1471434"/>
            <a:ext cx="3412800" cy="2559600"/>
          </a:xfrm>
          <a:prstGeom prst="rect">
            <a:avLst/>
          </a:prstGeom>
        </p:spPr>
      </p:pic>
      <p:pic>
        <p:nvPicPr>
          <p:cNvPr id="8" name="Picture 7">
            <a:hlinkClick r:id="rId8"/>
            <a:extLst>
              <a:ext uri="{FF2B5EF4-FFF2-40B4-BE49-F238E27FC236}">
                <a16:creationId xmlns:a16="http://schemas.microsoft.com/office/drawing/2014/main" id="{C4055E5E-3103-4DFF-BBA6-AE0162CCF582}"/>
              </a:ext>
            </a:extLst>
          </p:cNvPr>
          <p:cNvPicPr>
            <a:picLocks noChangeAspect="1"/>
          </p:cNvPicPr>
          <p:nvPr/>
        </p:nvPicPr>
        <p:blipFill>
          <a:blip r:embed="rId9"/>
          <a:stretch>
            <a:fillRect/>
          </a:stretch>
        </p:blipFill>
        <p:spPr>
          <a:xfrm>
            <a:off x="121580" y="8590368"/>
            <a:ext cx="868755" cy="297206"/>
          </a:xfrm>
          <a:prstGeom prst="rect">
            <a:avLst/>
          </a:prstGeom>
        </p:spPr>
      </p:pic>
    </p:spTree>
    <p:extLst>
      <p:ext uri="{BB962C8B-B14F-4D97-AF65-F5344CB8AC3E}">
        <p14:creationId xmlns:p14="http://schemas.microsoft.com/office/powerpoint/2010/main" val="4020696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5B6519A-8D68-4A80-B9AB-E6A8737AA8CE}"/>
              </a:ext>
            </a:extLst>
          </p:cNvPr>
          <p:cNvSpPr txBox="1"/>
          <p:nvPr/>
        </p:nvSpPr>
        <p:spPr>
          <a:xfrm>
            <a:off x="121580" y="7442690"/>
            <a:ext cx="6825599" cy="1323439"/>
          </a:xfrm>
          <a:prstGeom prst="rect">
            <a:avLst/>
          </a:prstGeom>
          <a:noFill/>
        </p:spPr>
        <p:txBody>
          <a:bodyPr wrap="square" rtlCol="0">
            <a:spAutoFit/>
          </a:bodyPr>
          <a:lstStyle/>
          <a:p>
            <a:pPr>
              <a:lnSpc>
                <a:spcPct val="100000"/>
              </a:lnSpc>
            </a:pPr>
            <a:r>
              <a:rPr lang="en-US" sz="1600" dirty="0">
                <a:solidFill>
                  <a:schemeClr val="tx2"/>
                </a:solidFill>
                <a:latin typeface="Century Gothic (Headings)"/>
              </a:rPr>
              <a:t>The assignments of the course ‘Optimization and Vectorization’. In the cache simulator, there are three levels cache, and we provide six eviction policies. A tool is provided to monitor the hit ratio. Finally, we can use all the skills we learned to optimize the  performance of a small game. I speedup 25 times</a:t>
            </a:r>
          </a:p>
        </p:txBody>
      </p:sp>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0" y="23446"/>
            <a:ext cx="6825599" cy="808564"/>
          </a:xfrm>
        </p:spPr>
        <p:txBody>
          <a:bodyPr>
            <a:normAutofit/>
          </a:bodyPr>
          <a:lstStyle/>
          <a:p>
            <a:pPr algn="ctr">
              <a:lnSpc>
                <a:spcPct val="100000"/>
              </a:lnSpc>
            </a:pPr>
            <a:r>
              <a:rPr lang="en-US" altLang="zh-CN" sz="2000" dirty="0">
                <a:solidFill>
                  <a:schemeClr val="tx2"/>
                </a:solidFill>
              </a:rPr>
              <a:t>CPU Cache Simulator and Optimization</a:t>
            </a:r>
            <a:br>
              <a:rPr lang="en-US" altLang="zh-CN" sz="2000" dirty="0">
                <a:solidFill>
                  <a:schemeClr val="tx2"/>
                </a:solidFill>
              </a:rPr>
            </a:br>
            <a:r>
              <a:rPr lang="en-US" altLang="zh-CN" sz="1600" dirty="0">
                <a:solidFill>
                  <a:schemeClr val="tx2"/>
                </a:solidFill>
              </a:rPr>
              <a:t>C++</a:t>
            </a:r>
            <a:endParaRPr lang="en-US" sz="1600" dirty="0">
              <a:solidFill>
                <a:schemeClr val="tx2"/>
              </a:solidFill>
            </a:endParaRPr>
          </a:p>
        </p:txBody>
      </p:sp>
      <p:pic>
        <p:nvPicPr>
          <p:cNvPr id="12" name="Picture 11">
            <a:hlinkClick r:id="rId2"/>
            <a:extLst>
              <a:ext uri="{FF2B5EF4-FFF2-40B4-BE49-F238E27FC236}">
                <a16:creationId xmlns:a16="http://schemas.microsoft.com/office/drawing/2014/main" id="{0E1B722F-9C4B-4563-8FEA-D95E44594339}"/>
              </a:ext>
            </a:extLst>
          </p:cNvPr>
          <p:cNvPicPr>
            <a:picLocks noChangeAspect="1"/>
          </p:cNvPicPr>
          <p:nvPr/>
        </p:nvPicPr>
        <p:blipFill>
          <a:blip r:embed="rId3"/>
          <a:srcRect/>
          <a:stretch/>
        </p:blipFill>
        <p:spPr>
          <a:xfrm>
            <a:off x="1187545" y="8739249"/>
            <a:ext cx="701101" cy="271180"/>
          </a:xfrm>
          <a:prstGeom prst="rect">
            <a:avLst/>
          </a:prstGeom>
        </p:spPr>
      </p:pic>
      <p:pic>
        <p:nvPicPr>
          <p:cNvPr id="8" name="Picture 7">
            <a:hlinkClick r:id="rId4"/>
            <a:extLst>
              <a:ext uri="{FF2B5EF4-FFF2-40B4-BE49-F238E27FC236}">
                <a16:creationId xmlns:a16="http://schemas.microsoft.com/office/drawing/2014/main" id="{C4055E5E-3103-4DFF-BBA6-AE0162CCF582}"/>
              </a:ext>
            </a:extLst>
          </p:cNvPr>
          <p:cNvPicPr>
            <a:picLocks noChangeAspect="1"/>
          </p:cNvPicPr>
          <p:nvPr/>
        </p:nvPicPr>
        <p:blipFill>
          <a:blip r:embed="rId5"/>
          <a:stretch>
            <a:fillRect/>
          </a:stretch>
        </p:blipFill>
        <p:spPr>
          <a:xfrm>
            <a:off x="121580" y="8742767"/>
            <a:ext cx="868755" cy="297206"/>
          </a:xfrm>
          <a:prstGeom prst="rect">
            <a:avLst/>
          </a:prstGeom>
        </p:spPr>
      </p:pic>
      <p:pic>
        <p:nvPicPr>
          <p:cNvPr id="7" name="Picture 6" descr="Map&#10;&#10;Description automatically generated">
            <a:extLst>
              <a:ext uri="{FF2B5EF4-FFF2-40B4-BE49-F238E27FC236}">
                <a16:creationId xmlns:a16="http://schemas.microsoft.com/office/drawing/2014/main" id="{B7B67276-8DE7-48E7-944A-7B4CEE168CB9}"/>
              </a:ext>
            </a:extLst>
          </p:cNvPr>
          <p:cNvPicPr>
            <a:picLocks noChangeAspect="1"/>
          </p:cNvPicPr>
          <p:nvPr/>
        </p:nvPicPr>
        <p:blipFill>
          <a:blip r:embed="rId6"/>
          <a:stretch>
            <a:fillRect/>
          </a:stretch>
        </p:blipFill>
        <p:spPr>
          <a:xfrm>
            <a:off x="1252799" y="4081577"/>
            <a:ext cx="4320000" cy="3244338"/>
          </a:xfrm>
          <a:prstGeom prst="rect">
            <a:avLst/>
          </a:prstGeom>
        </p:spPr>
      </p:pic>
      <p:pic>
        <p:nvPicPr>
          <p:cNvPr id="10" name="Picture 9" descr="A picture containing photo, monitor, sitting, screen&#10;&#10;Description automatically generated">
            <a:extLst>
              <a:ext uri="{FF2B5EF4-FFF2-40B4-BE49-F238E27FC236}">
                <a16:creationId xmlns:a16="http://schemas.microsoft.com/office/drawing/2014/main" id="{93234A06-B1EE-418B-A353-5B24B93E397E}"/>
              </a:ext>
            </a:extLst>
          </p:cNvPr>
          <p:cNvPicPr>
            <a:picLocks noChangeAspect="1"/>
          </p:cNvPicPr>
          <p:nvPr/>
        </p:nvPicPr>
        <p:blipFill>
          <a:blip r:embed="rId7"/>
          <a:stretch>
            <a:fillRect/>
          </a:stretch>
        </p:blipFill>
        <p:spPr>
          <a:xfrm>
            <a:off x="1269000" y="882210"/>
            <a:ext cx="4320000" cy="3199367"/>
          </a:xfrm>
          <a:prstGeom prst="rect">
            <a:avLst/>
          </a:prstGeom>
        </p:spPr>
      </p:pic>
    </p:spTree>
    <p:extLst>
      <p:ext uri="{BB962C8B-B14F-4D97-AF65-F5344CB8AC3E}">
        <p14:creationId xmlns:p14="http://schemas.microsoft.com/office/powerpoint/2010/main" val="144146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93785" y="0"/>
            <a:ext cx="6764215" cy="1042906"/>
          </a:xfrm>
        </p:spPr>
        <p:txBody>
          <a:bodyPr>
            <a:normAutofit/>
          </a:bodyPr>
          <a:lstStyle/>
          <a:p>
            <a:pPr algn="ctr">
              <a:lnSpc>
                <a:spcPct val="100000"/>
              </a:lnSpc>
            </a:pPr>
            <a:r>
              <a:rPr lang="en-US" sz="2000" dirty="0">
                <a:solidFill>
                  <a:schemeClr val="tx2"/>
                </a:solidFill>
              </a:rPr>
              <a:t>Examples for Cesium</a:t>
            </a:r>
            <a:br>
              <a:rPr lang="en-US" sz="2000" dirty="0">
                <a:solidFill>
                  <a:schemeClr val="tx2"/>
                </a:solidFill>
              </a:rPr>
            </a:br>
            <a:r>
              <a:rPr lang="en-US" sz="1600" dirty="0">
                <a:solidFill>
                  <a:schemeClr val="tx2"/>
                </a:solidFill>
              </a:rPr>
              <a:t>JS/WebGL</a:t>
            </a:r>
          </a:p>
        </p:txBody>
      </p:sp>
      <p:pic>
        <p:nvPicPr>
          <p:cNvPr id="4" name="Picture 3">
            <a:extLst>
              <a:ext uri="{FF2B5EF4-FFF2-40B4-BE49-F238E27FC236}">
                <a16:creationId xmlns:a16="http://schemas.microsoft.com/office/drawing/2014/main" id="{01804B72-84B0-4E16-BEAC-3713879A0350}"/>
              </a:ext>
            </a:extLst>
          </p:cNvPr>
          <p:cNvPicPr>
            <a:picLocks noChangeAspect="1"/>
          </p:cNvPicPr>
          <p:nvPr/>
        </p:nvPicPr>
        <p:blipFill>
          <a:blip r:embed="rId2"/>
          <a:srcRect/>
          <a:stretch/>
        </p:blipFill>
        <p:spPr>
          <a:xfrm>
            <a:off x="0" y="1469386"/>
            <a:ext cx="6840000" cy="3131713"/>
          </a:xfrm>
          <a:prstGeom prst="rect">
            <a:avLst/>
          </a:prstGeom>
        </p:spPr>
      </p:pic>
      <p:sp>
        <p:nvSpPr>
          <p:cNvPr id="6" name="Title 1">
            <a:extLst>
              <a:ext uri="{FF2B5EF4-FFF2-40B4-BE49-F238E27FC236}">
                <a16:creationId xmlns:a16="http://schemas.microsoft.com/office/drawing/2014/main" id="{0EF97A69-16CF-4F32-B325-296CB985454A}"/>
              </a:ext>
            </a:extLst>
          </p:cNvPr>
          <p:cNvSpPr txBox="1">
            <a:spLocks/>
          </p:cNvSpPr>
          <p:nvPr/>
        </p:nvSpPr>
        <p:spPr>
          <a:xfrm>
            <a:off x="18000" y="5629485"/>
            <a:ext cx="6858000" cy="27876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bg1">
                    <a:lumMod val="50000"/>
                  </a:schemeClr>
                </a:solidFill>
                <a:latin typeface="+mj-lt"/>
                <a:ea typeface="+mj-ea"/>
                <a:cs typeface="+mj-cs"/>
              </a:defRPr>
            </a:lvl1pPr>
          </a:lstStyle>
          <a:p>
            <a:pPr>
              <a:lnSpc>
                <a:spcPct val="100000"/>
              </a:lnSpc>
            </a:pPr>
            <a:r>
              <a:rPr lang="en-US" altLang="zh-CN" sz="1600" dirty="0" err="1">
                <a:solidFill>
                  <a:schemeClr val="tx2"/>
                </a:solidFill>
              </a:rPr>
              <a:t>CesiumJS</a:t>
            </a:r>
            <a:r>
              <a:rPr lang="en-US" altLang="zh-CN" sz="1600" dirty="0">
                <a:solidFill>
                  <a:schemeClr val="tx2"/>
                </a:solidFill>
              </a:rPr>
              <a:t> is an open source JavaScript library for creating world-class 3D globes and maps. I create several visualization demos based on this library, such as real-time global AQI(air quality index), tax flow, ten years of global temperature change, and global terrain.</a:t>
            </a:r>
            <a:endParaRPr lang="en-US" sz="1600" dirty="0">
              <a:solidFill>
                <a:schemeClr val="tx2"/>
              </a:solidFill>
            </a:endParaRPr>
          </a:p>
        </p:txBody>
      </p:sp>
      <p:pic>
        <p:nvPicPr>
          <p:cNvPr id="14" name="Picture 13">
            <a:hlinkClick r:id="rId3"/>
            <a:extLst>
              <a:ext uri="{FF2B5EF4-FFF2-40B4-BE49-F238E27FC236}">
                <a16:creationId xmlns:a16="http://schemas.microsoft.com/office/drawing/2014/main" id="{DB50D7BF-5B8C-41F9-A783-024F1A3652D0}"/>
              </a:ext>
            </a:extLst>
          </p:cNvPr>
          <p:cNvPicPr>
            <a:picLocks noChangeAspect="1"/>
          </p:cNvPicPr>
          <p:nvPr/>
        </p:nvPicPr>
        <p:blipFill>
          <a:blip r:embed="rId4"/>
          <a:stretch>
            <a:fillRect/>
          </a:stretch>
        </p:blipFill>
        <p:spPr>
          <a:xfrm>
            <a:off x="168908" y="8417170"/>
            <a:ext cx="868755" cy="297206"/>
          </a:xfrm>
          <a:prstGeom prst="rect">
            <a:avLst/>
          </a:prstGeom>
        </p:spPr>
      </p:pic>
      <p:pic>
        <p:nvPicPr>
          <p:cNvPr id="20" name="Picture 19">
            <a:hlinkClick r:id="rId5"/>
            <a:extLst>
              <a:ext uri="{FF2B5EF4-FFF2-40B4-BE49-F238E27FC236}">
                <a16:creationId xmlns:a16="http://schemas.microsoft.com/office/drawing/2014/main" id="{6E27B10C-533C-4DFC-9AA7-A3C1669D7416}"/>
              </a:ext>
            </a:extLst>
          </p:cNvPr>
          <p:cNvPicPr>
            <a:picLocks noChangeAspect="1"/>
          </p:cNvPicPr>
          <p:nvPr/>
        </p:nvPicPr>
        <p:blipFill>
          <a:blip r:embed="rId6"/>
          <a:srcRect/>
          <a:stretch/>
        </p:blipFill>
        <p:spPr>
          <a:xfrm>
            <a:off x="1060485" y="8417170"/>
            <a:ext cx="807790" cy="312447"/>
          </a:xfrm>
          <a:prstGeom prst="rect">
            <a:avLst/>
          </a:prstGeom>
        </p:spPr>
      </p:pic>
      <p:pic>
        <p:nvPicPr>
          <p:cNvPr id="8" name="Picture 7">
            <a:extLst>
              <a:ext uri="{FF2B5EF4-FFF2-40B4-BE49-F238E27FC236}">
                <a16:creationId xmlns:a16="http://schemas.microsoft.com/office/drawing/2014/main" id="{B9A80B9F-1B91-4052-A0FE-83C3717D97E1}"/>
              </a:ext>
            </a:extLst>
          </p:cNvPr>
          <p:cNvPicPr>
            <a:picLocks noChangeAspect="1"/>
          </p:cNvPicPr>
          <p:nvPr/>
        </p:nvPicPr>
        <p:blipFill>
          <a:blip r:embed="rId4"/>
          <a:stretch>
            <a:fillRect/>
          </a:stretch>
        </p:blipFill>
        <p:spPr>
          <a:xfrm>
            <a:off x="18000" y="1042906"/>
            <a:ext cx="868755" cy="297206"/>
          </a:xfrm>
          <a:prstGeom prst="rect">
            <a:avLst/>
          </a:prstGeom>
        </p:spPr>
      </p:pic>
      <p:pic>
        <p:nvPicPr>
          <p:cNvPr id="10" name="Picture 9">
            <a:extLst>
              <a:ext uri="{FF2B5EF4-FFF2-40B4-BE49-F238E27FC236}">
                <a16:creationId xmlns:a16="http://schemas.microsoft.com/office/drawing/2014/main" id="{21109979-696F-4868-A9ED-5F0715D68803}"/>
              </a:ext>
            </a:extLst>
          </p:cNvPr>
          <p:cNvPicPr>
            <a:picLocks noChangeAspect="1"/>
          </p:cNvPicPr>
          <p:nvPr/>
        </p:nvPicPr>
        <p:blipFill>
          <a:blip r:embed="rId7"/>
          <a:stretch>
            <a:fillRect/>
          </a:stretch>
        </p:blipFill>
        <p:spPr>
          <a:xfrm>
            <a:off x="886755" y="980055"/>
            <a:ext cx="4381500" cy="438150"/>
          </a:xfrm>
          <a:prstGeom prst="rect">
            <a:avLst/>
          </a:prstGeom>
        </p:spPr>
      </p:pic>
    </p:spTree>
    <p:extLst>
      <p:ext uri="{BB962C8B-B14F-4D97-AF65-F5344CB8AC3E}">
        <p14:creationId xmlns:p14="http://schemas.microsoft.com/office/powerpoint/2010/main" val="1564937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93785" y="0"/>
            <a:ext cx="6764215" cy="1042906"/>
          </a:xfrm>
        </p:spPr>
        <p:txBody>
          <a:bodyPr>
            <a:normAutofit/>
          </a:bodyPr>
          <a:lstStyle/>
          <a:p>
            <a:pPr algn="ctr">
              <a:lnSpc>
                <a:spcPct val="100000"/>
              </a:lnSpc>
            </a:pPr>
            <a:r>
              <a:rPr lang="en-US" sz="2000" dirty="0">
                <a:solidFill>
                  <a:schemeClr val="tx2"/>
                </a:solidFill>
              </a:rPr>
              <a:t>S3M</a:t>
            </a:r>
            <a:br>
              <a:rPr lang="en-US" sz="2000" dirty="0">
                <a:solidFill>
                  <a:schemeClr val="tx2"/>
                </a:solidFill>
              </a:rPr>
            </a:br>
            <a:r>
              <a:rPr lang="en-US" sz="1600" dirty="0">
                <a:solidFill>
                  <a:schemeClr val="tx2"/>
                </a:solidFill>
              </a:rPr>
              <a:t>C++/JS/We</a:t>
            </a:r>
            <a:r>
              <a:rPr lang="en-US" altLang="zh-CN" sz="1600" dirty="0">
                <a:solidFill>
                  <a:schemeClr val="tx2"/>
                </a:solidFill>
              </a:rPr>
              <a:t>bGL</a:t>
            </a:r>
            <a:endParaRPr lang="en-US" sz="1600" dirty="0">
              <a:solidFill>
                <a:schemeClr val="tx2"/>
              </a:solidFill>
            </a:endParaRPr>
          </a:p>
        </p:txBody>
      </p:sp>
      <p:pic>
        <p:nvPicPr>
          <p:cNvPr id="4" name="Picture 3">
            <a:extLst>
              <a:ext uri="{FF2B5EF4-FFF2-40B4-BE49-F238E27FC236}">
                <a16:creationId xmlns:a16="http://schemas.microsoft.com/office/drawing/2014/main" id="{01804B72-84B0-4E16-BEAC-3713879A0350}"/>
              </a:ext>
            </a:extLst>
          </p:cNvPr>
          <p:cNvPicPr>
            <a:picLocks noChangeAspect="1"/>
          </p:cNvPicPr>
          <p:nvPr/>
        </p:nvPicPr>
        <p:blipFill>
          <a:blip r:embed="rId2"/>
          <a:srcRect/>
          <a:stretch/>
        </p:blipFill>
        <p:spPr>
          <a:xfrm>
            <a:off x="9000" y="1117004"/>
            <a:ext cx="6840000" cy="4667223"/>
          </a:xfrm>
          <a:prstGeom prst="rect">
            <a:avLst/>
          </a:prstGeom>
        </p:spPr>
      </p:pic>
      <p:sp>
        <p:nvSpPr>
          <p:cNvPr id="6" name="Title 1">
            <a:extLst>
              <a:ext uri="{FF2B5EF4-FFF2-40B4-BE49-F238E27FC236}">
                <a16:creationId xmlns:a16="http://schemas.microsoft.com/office/drawing/2014/main" id="{0EF97A69-16CF-4F32-B325-296CB985454A}"/>
              </a:ext>
            </a:extLst>
          </p:cNvPr>
          <p:cNvSpPr txBox="1">
            <a:spLocks/>
          </p:cNvSpPr>
          <p:nvPr/>
        </p:nvSpPr>
        <p:spPr>
          <a:xfrm>
            <a:off x="46892" y="5858325"/>
            <a:ext cx="6858000" cy="230093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bg1">
                    <a:lumMod val="50000"/>
                  </a:schemeClr>
                </a:solidFill>
                <a:latin typeface="+mj-lt"/>
                <a:ea typeface="+mj-ea"/>
                <a:cs typeface="+mj-cs"/>
              </a:defRPr>
            </a:lvl1pPr>
          </a:lstStyle>
          <a:p>
            <a:pPr>
              <a:lnSpc>
                <a:spcPct val="100000"/>
              </a:lnSpc>
            </a:pPr>
            <a:r>
              <a:rPr lang="en-US" altLang="zh-CN" sz="1600" dirty="0">
                <a:solidFill>
                  <a:schemeClr val="tx2"/>
                </a:solidFill>
              </a:rPr>
              <a:t>S3M is one specification (T/CAGIS 1-2019) in China for the transmission and loading of massive meshes, including oblique photograph, BIM and point cloud. We can do the analysis and visualization on this Spatial geographic data. I was the core engineer to design and develop this format, including the data generation, loading and rendering on the Browser. </a:t>
            </a:r>
          </a:p>
        </p:txBody>
      </p:sp>
      <p:pic>
        <p:nvPicPr>
          <p:cNvPr id="14" name="Picture 13">
            <a:hlinkClick r:id="rId3"/>
            <a:extLst>
              <a:ext uri="{FF2B5EF4-FFF2-40B4-BE49-F238E27FC236}">
                <a16:creationId xmlns:a16="http://schemas.microsoft.com/office/drawing/2014/main" id="{DB50D7BF-5B8C-41F9-A783-024F1A3652D0}"/>
              </a:ext>
            </a:extLst>
          </p:cNvPr>
          <p:cNvPicPr>
            <a:picLocks noChangeAspect="1"/>
          </p:cNvPicPr>
          <p:nvPr/>
        </p:nvPicPr>
        <p:blipFill>
          <a:blip r:embed="rId4"/>
          <a:stretch>
            <a:fillRect/>
          </a:stretch>
        </p:blipFill>
        <p:spPr>
          <a:xfrm>
            <a:off x="168908" y="8417170"/>
            <a:ext cx="868755" cy="297206"/>
          </a:xfrm>
          <a:prstGeom prst="rect">
            <a:avLst/>
          </a:prstGeom>
        </p:spPr>
      </p:pic>
    </p:spTree>
    <p:extLst>
      <p:ext uri="{BB962C8B-B14F-4D97-AF65-F5344CB8AC3E}">
        <p14:creationId xmlns:p14="http://schemas.microsoft.com/office/powerpoint/2010/main" val="2445866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able, sitting, small, person&#10;&#10;Description automatically generated">
            <a:extLst>
              <a:ext uri="{FF2B5EF4-FFF2-40B4-BE49-F238E27FC236}">
                <a16:creationId xmlns:a16="http://schemas.microsoft.com/office/drawing/2014/main" id="{BAB03C03-2BD0-4B82-B6A9-AB3FA027BC5A}"/>
              </a:ext>
            </a:extLst>
          </p:cNvPr>
          <p:cNvPicPr>
            <a:picLocks noChangeAspect="1"/>
          </p:cNvPicPr>
          <p:nvPr/>
        </p:nvPicPr>
        <p:blipFill>
          <a:blip r:embed="rId2"/>
          <a:stretch>
            <a:fillRect/>
          </a:stretch>
        </p:blipFill>
        <p:spPr>
          <a:xfrm>
            <a:off x="3453167" y="2604546"/>
            <a:ext cx="3412800" cy="2020527"/>
          </a:xfrm>
          <a:prstGeom prst="rect">
            <a:avLst/>
          </a:prstGeom>
        </p:spPr>
      </p:pic>
      <p:pic>
        <p:nvPicPr>
          <p:cNvPr id="8" name="Picture 7" descr="A picture containing indoor, sitting, computer, light&#10;&#10;Description automatically generated">
            <a:extLst>
              <a:ext uri="{FF2B5EF4-FFF2-40B4-BE49-F238E27FC236}">
                <a16:creationId xmlns:a16="http://schemas.microsoft.com/office/drawing/2014/main" id="{8D1EFB34-655A-4B09-8A6F-BC4FC3783403}"/>
              </a:ext>
            </a:extLst>
          </p:cNvPr>
          <p:cNvPicPr>
            <a:picLocks noChangeAspect="1"/>
          </p:cNvPicPr>
          <p:nvPr/>
        </p:nvPicPr>
        <p:blipFill>
          <a:blip r:embed="rId3"/>
          <a:stretch>
            <a:fillRect/>
          </a:stretch>
        </p:blipFill>
        <p:spPr>
          <a:xfrm>
            <a:off x="3423138" y="510779"/>
            <a:ext cx="3414056" cy="2021761"/>
          </a:xfrm>
          <a:prstGeom prst="rect">
            <a:avLst/>
          </a:prstGeom>
        </p:spPr>
      </p:pic>
      <p:pic>
        <p:nvPicPr>
          <p:cNvPr id="3" name="Picture 2" descr="Graphical user interface&#10;&#10;Description automatically generated">
            <a:extLst>
              <a:ext uri="{FF2B5EF4-FFF2-40B4-BE49-F238E27FC236}">
                <a16:creationId xmlns:a16="http://schemas.microsoft.com/office/drawing/2014/main" id="{EB1F14C7-8861-4B90-89D7-80E9E45BF747}"/>
              </a:ext>
            </a:extLst>
          </p:cNvPr>
          <p:cNvPicPr>
            <a:picLocks noChangeAspect="1"/>
          </p:cNvPicPr>
          <p:nvPr/>
        </p:nvPicPr>
        <p:blipFill>
          <a:blip r:embed="rId4"/>
          <a:stretch>
            <a:fillRect/>
          </a:stretch>
        </p:blipFill>
        <p:spPr>
          <a:xfrm>
            <a:off x="113398" y="677703"/>
            <a:ext cx="3291436" cy="3944190"/>
          </a:xfrm>
          <a:prstGeom prst="rect">
            <a:avLst/>
          </a:prstGeom>
        </p:spPr>
      </p:pic>
    </p:spTree>
    <p:extLst>
      <p:ext uri="{BB962C8B-B14F-4D97-AF65-F5344CB8AC3E}">
        <p14:creationId xmlns:p14="http://schemas.microsoft.com/office/powerpoint/2010/main" val="3604113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FE1F25-916A-4D68-8095-27EBA35466C3}"/>
              </a:ext>
            </a:extLst>
          </p:cNvPr>
          <p:cNvPicPr>
            <a:picLocks noChangeAspect="1"/>
          </p:cNvPicPr>
          <p:nvPr/>
        </p:nvPicPr>
        <p:blipFill>
          <a:blip r:embed="rId2"/>
          <a:srcRect/>
          <a:stretch/>
        </p:blipFill>
        <p:spPr>
          <a:xfrm>
            <a:off x="-7966" y="2862225"/>
            <a:ext cx="3412800" cy="1531078"/>
          </a:xfrm>
          <a:prstGeom prst="rect">
            <a:avLst/>
          </a:prstGeom>
        </p:spPr>
      </p:pic>
      <p:pic>
        <p:nvPicPr>
          <p:cNvPr id="6" name="Picture 5">
            <a:extLst>
              <a:ext uri="{FF2B5EF4-FFF2-40B4-BE49-F238E27FC236}">
                <a16:creationId xmlns:a16="http://schemas.microsoft.com/office/drawing/2014/main" id="{BAB03C03-2BD0-4B82-B6A9-AB3FA027BC5A}"/>
              </a:ext>
            </a:extLst>
          </p:cNvPr>
          <p:cNvPicPr>
            <a:picLocks noChangeAspect="1"/>
          </p:cNvPicPr>
          <p:nvPr/>
        </p:nvPicPr>
        <p:blipFill>
          <a:blip r:embed="rId3"/>
          <a:srcRect/>
          <a:stretch/>
        </p:blipFill>
        <p:spPr>
          <a:xfrm>
            <a:off x="3453167" y="2810877"/>
            <a:ext cx="3412800" cy="1607865"/>
          </a:xfrm>
          <a:prstGeom prst="rect">
            <a:avLst/>
          </a:prstGeom>
        </p:spPr>
      </p:pic>
      <p:pic>
        <p:nvPicPr>
          <p:cNvPr id="8" name="Picture 7">
            <a:extLst>
              <a:ext uri="{FF2B5EF4-FFF2-40B4-BE49-F238E27FC236}">
                <a16:creationId xmlns:a16="http://schemas.microsoft.com/office/drawing/2014/main" id="{8D1EFB34-655A-4B09-8A6F-BC4FC3783403}"/>
              </a:ext>
            </a:extLst>
          </p:cNvPr>
          <p:cNvPicPr>
            <a:picLocks noChangeAspect="1"/>
          </p:cNvPicPr>
          <p:nvPr/>
        </p:nvPicPr>
        <p:blipFill>
          <a:blip r:embed="rId4"/>
          <a:srcRect/>
          <a:stretch/>
        </p:blipFill>
        <p:spPr>
          <a:xfrm>
            <a:off x="0" y="1274920"/>
            <a:ext cx="3414056" cy="1535957"/>
          </a:xfrm>
          <a:prstGeom prst="rect">
            <a:avLst/>
          </a:prstGeom>
        </p:spPr>
      </p:pic>
      <p:pic>
        <p:nvPicPr>
          <p:cNvPr id="10" name="Picture 9">
            <a:extLst>
              <a:ext uri="{FF2B5EF4-FFF2-40B4-BE49-F238E27FC236}">
                <a16:creationId xmlns:a16="http://schemas.microsoft.com/office/drawing/2014/main" id="{196826E8-6308-4E9C-A365-FFF2CEAC2D0F}"/>
              </a:ext>
            </a:extLst>
          </p:cNvPr>
          <p:cNvPicPr>
            <a:picLocks noChangeAspect="1"/>
          </p:cNvPicPr>
          <p:nvPr/>
        </p:nvPicPr>
        <p:blipFill>
          <a:blip r:embed="rId5"/>
          <a:srcRect/>
          <a:stretch/>
        </p:blipFill>
        <p:spPr>
          <a:xfrm>
            <a:off x="3453167" y="1271732"/>
            <a:ext cx="3404833" cy="1539145"/>
          </a:xfrm>
          <a:prstGeom prst="rect">
            <a:avLst/>
          </a:prstGeom>
        </p:spPr>
      </p:pic>
    </p:spTree>
    <p:extLst>
      <p:ext uri="{BB962C8B-B14F-4D97-AF65-F5344CB8AC3E}">
        <p14:creationId xmlns:p14="http://schemas.microsoft.com/office/powerpoint/2010/main" val="2172733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FE1F25-916A-4D68-8095-27EBA35466C3}"/>
              </a:ext>
            </a:extLst>
          </p:cNvPr>
          <p:cNvPicPr>
            <a:picLocks noChangeAspect="1"/>
          </p:cNvPicPr>
          <p:nvPr/>
        </p:nvPicPr>
        <p:blipFill>
          <a:blip r:embed="rId2"/>
          <a:srcRect/>
          <a:stretch/>
        </p:blipFill>
        <p:spPr>
          <a:xfrm>
            <a:off x="-7966" y="2871613"/>
            <a:ext cx="3412800" cy="1512302"/>
          </a:xfrm>
          <a:prstGeom prst="rect">
            <a:avLst/>
          </a:prstGeom>
        </p:spPr>
      </p:pic>
      <p:pic>
        <p:nvPicPr>
          <p:cNvPr id="6" name="Picture 5">
            <a:extLst>
              <a:ext uri="{FF2B5EF4-FFF2-40B4-BE49-F238E27FC236}">
                <a16:creationId xmlns:a16="http://schemas.microsoft.com/office/drawing/2014/main" id="{BAB03C03-2BD0-4B82-B6A9-AB3FA027BC5A}"/>
              </a:ext>
            </a:extLst>
          </p:cNvPr>
          <p:cNvPicPr>
            <a:picLocks noChangeAspect="1"/>
          </p:cNvPicPr>
          <p:nvPr/>
        </p:nvPicPr>
        <p:blipFill>
          <a:blip r:embed="rId3"/>
          <a:srcRect/>
          <a:stretch/>
        </p:blipFill>
        <p:spPr>
          <a:xfrm>
            <a:off x="3453167" y="2855898"/>
            <a:ext cx="3412800" cy="1517822"/>
          </a:xfrm>
          <a:prstGeom prst="rect">
            <a:avLst/>
          </a:prstGeom>
        </p:spPr>
      </p:pic>
      <p:pic>
        <p:nvPicPr>
          <p:cNvPr id="8" name="Picture 7">
            <a:extLst>
              <a:ext uri="{FF2B5EF4-FFF2-40B4-BE49-F238E27FC236}">
                <a16:creationId xmlns:a16="http://schemas.microsoft.com/office/drawing/2014/main" id="{8D1EFB34-655A-4B09-8A6F-BC4FC3783403}"/>
              </a:ext>
            </a:extLst>
          </p:cNvPr>
          <p:cNvPicPr>
            <a:picLocks noChangeAspect="1"/>
          </p:cNvPicPr>
          <p:nvPr/>
        </p:nvPicPr>
        <p:blipFill>
          <a:blip r:embed="rId4"/>
          <a:srcRect/>
          <a:stretch/>
        </p:blipFill>
        <p:spPr>
          <a:xfrm>
            <a:off x="0" y="1284117"/>
            <a:ext cx="3414056" cy="1517562"/>
          </a:xfrm>
          <a:prstGeom prst="rect">
            <a:avLst/>
          </a:prstGeom>
        </p:spPr>
      </p:pic>
      <p:pic>
        <p:nvPicPr>
          <p:cNvPr id="10" name="Picture 9">
            <a:extLst>
              <a:ext uri="{FF2B5EF4-FFF2-40B4-BE49-F238E27FC236}">
                <a16:creationId xmlns:a16="http://schemas.microsoft.com/office/drawing/2014/main" id="{196826E8-6308-4E9C-A365-FFF2CEAC2D0F}"/>
              </a:ext>
            </a:extLst>
          </p:cNvPr>
          <p:cNvPicPr>
            <a:picLocks noChangeAspect="1"/>
          </p:cNvPicPr>
          <p:nvPr/>
        </p:nvPicPr>
        <p:blipFill>
          <a:blip r:embed="rId5"/>
          <a:srcRect/>
          <a:stretch/>
        </p:blipFill>
        <p:spPr>
          <a:xfrm>
            <a:off x="3453167" y="1281609"/>
            <a:ext cx="3404833" cy="1519390"/>
          </a:xfrm>
          <a:prstGeom prst="rect">
            <a:avLst/>
          </a:prstGeom>
        </p:spPr>
      </p:pic>
      <p:pic>
        <p:nvPicPr>
          <p:cNvPr id="13" name="Picture 12">
            <a:extLst>
              <a:ext uri="{FF2B5EF4-FFF2-40B4-BE49-F238E27FC236}">
                <a16:creationId xmlns:a16="http://schemas.microsoft.com/office/drawing/2014/main" id="{5E1FF035-4563-4748-B534-C88504C6A9AB}"/>
              </a:ext>
            </a:extLst>
          </p:cNvPr>
          <p:cNvPicPr>
            <a:picLocks noChangeAspect="1"/>
          </p:cNvPicPr>
          <p:nvPr/>
        </p:nvPicPr>
        <p:blipFill>
          <a:blip r:embed="rId6"/>
          <a:srcRect/>
          <a:stretch/>
        </p:blipFill>
        <p:spPr>
          <a:xfrm>
            <a:off x="7005" y="4453849"/>
            <a:ext cx="3401301" cy="1512302"/>
          </a:xfrm>
          <a:prstGeom prst="rect">
            <a:avLst/>
          </a:prstGeom>
        </p:spPr>
      </p:pic>
      <p:pic>
        <p:nvPicPr>
          <p:cNvPr id="15" name="Picture 14">
            <a:extLst>
              <a:ext uri="{FF2B5EF4-FFF2-40B4-BE49-F238E27FC236}">
                <a16:creationId xmlns:a16="http://schemas.microsoft.com/office/drawing/2014/main" id="{64ED8FF0-EF22-4878-9F30-8C02F64484E1}"/>
              </a:ext>
            </a:extLst>
          </p:cNvPr>
          <p:cNvPicPr>
            <a:picLocks noChangeAspect="1"/>
          </p:cNvPicPr>
          <p:nvPr/>
        </p:nvPicPr>
        <p:blipFill>
          <a:blip r:embed="rId7"/>
          <a:srcRect/>
          <a:stretch/>
        </p:blipFill>
        <p:spPr>
          <a:xfrm>
            <a:off x="3475412" y="4438134"/>
            <a:ext cx="3386754" cy="1517822"/>
          </a:xfrm>
          <a:prstGeom prst="rect">
            <a:avLst/>
          </a:prstGeom>
        </p:spPr>
      </p:pic>
    </p:spTree>
    <p:extLst>
      <p:ext uri="{BB962C8B-B14F-4D97-AF65-F5344CB8AC3E}">
        <p14:creationId xmlns:p14="http://schemas.microsoft.com/office/powerpoint/2010/main" val="1612823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bject, indoor, floor, building&#10;&#10;Description automatically generated">
            <a:extLst>
              <a:ext uri="{FF2B5EF4-FFF2-40B4-BE49-F238E27FC236}">
                <a16:creationId xmlns:a16="http://schemas.microsoft.com/office/drawing/2014/main" id="{C6846D04-8684-48B2-9AAE-E9404F4958F0}"/>
              </a:ext>
            </a:extLst>
          </p:cNvPr>
          <p:cNvPicPr>
            <a:picLocks noChangeAspect="1"/>
          </p:cNvPicPr>
          <p:nvPr/>
        </p:nvPicPr>
        <p:blipFill>
          <a:blip r:embed="rId2"/>
          <a:stretch>
            <a:fillRect/>
          </a:stretch>
        </p:blipFill>
        <p:spPr>
          <a:xfrm>
            <a:off x="16200" y="1552963"/>
            <a:ext cx="3412800" cy="3562756"/>
          </a:xfrm>
          <a:prstGeom prst="rect">
            <a:avLst/>
          </a:prstGeom>
        </p:spPr>
      </p:pic>
      <p:pic>
        <p:nvPicPr>
          <p:cNvPr id="6" name="Picture 5" descr="A picture containing background pattern&#10;&#10;Description automatically generated">
            <a:extLst>
              <a:ext uri="{FF2B5EF4-FFF2-40B4-BE49-F238E27FC236}">
                <a16:creationId xmlns:a16="http://schemas.microsoft.com/office/drawing/2014/main" id="{8B092F33-5CD4-4793-9B5C-F681054874B2}"/>
              </a:ext>
            </a:extLst>
          </p:cNvPr>
          <p:cNvPicPr>
            <a:picLocks noChangeAspect="1"/>
          </p:cNvPicPr>
          <p:nvPr/>
        </p:nvPicPr>
        <p:blipFill>
          <a:blip r:embed="rId3"/>
          <a:stretch>
            <a:fillRect/>
          </a:stretch>
        </p:blipFill>
        <p:spPr>
          <a:xfrm>
            <a:off x="3429000" y="1552963"/>
            <a:ext cx="3412800" cy="3562756"/>
          </a:xfrm>
          <a:prstGeom prst="rect">
            <a:avLst/>
          </a:prstGeom>
        </p:spPr>
      </p:pic>
      <p:pic>
        <p:nvPicPr>
          <p:cNvPr id="8" name="Picture 7" descr="A picture containing photo, building, small, water&#10;&#10;Description automatically generated">
            <a:extLst>
              <a:ext uri="{FF2B5EF4-FFF2-40B4-BE49-F238E27FC236}">
                <a16:creationId xmlns:a16="http://schemas.microsoft.com/office/drawing/2014/main" id="{D2BD91D1-0F59-4FDF-98D3-DCC9072DDA1F}"/>
              </a:ext>
            </a:extLst>
          </p:cNvPr>
          <p:cNvPicPr>
            <a:picLocks noChangeAspect="1"/>
          </p:cNvPicPr>
          <p:nvPr/>
        </p:nvPicPr>
        <p:blipFill>
          <a:blip r:embed="rId4"/>
          <a:stretch>
            <a:fillRect/>
          </a:stretch>
        </p:blipFill>
        <p:spPr>
          <a:xfrm>
            <a:off x="0" y="5115719"/>
            <a:ext cx="3412800" cy="3562756"/>
          </a:xfrm>
          <a:prstGeom prst="rect">
            <a:avLst/>
          </a:prstGeom>
        </p:spPr>
      </p:pic>
      <p:pic>
        <p:nvPicPr>
          <p:cNvPr id="10" name="Picture 9">
            <a:extLst>
              <a:ext uri="{FF2B5EF4-FFF2-40B4-BE49-F238E27FC236}">
                <a16:creationId xmlns:a16="http://schemas.microsoft.com/office/drawing/2014/main" id="{390B8B12-50EC-4352-ACA3-1A040785C41B}"/>
              </a:ext>
            </a:extLst>
          </p:cNvPr>
          <p:cNvPicPr>
            <a:picLocks noChangeAspect="1"/>
          </p:cNvPicPr>
          <p:nvPr/>
        </p:nvPicPr>
        <p:blipFill>
          <a:blip r:embed="rId5"/>
          <a:stretch>
            <a:fillRect/>
          </a:stretch>
        </p:blipFill>
        <p:spPr>
          <a:xfrm>
            <a:off x="3429000" y="5115719"/>
            <a:ext cx="3412800" cy="3562756"/>
          </a:xfrm>
          <a:prstGeom prst="rect">
            <a:avLst/>
          </a:prstGeom>
        </p:spPr>
      </p:pic>
    </p:spTree>
    <p:extLst>
      <p:ext uri="{BB962C8B-B14F-4D97-AF65-F5344CB8AC3E}">
        <p14:creationId xmlns:p14="http://schemas.microsoft.com/office/powerpoint/2010/main" val="2648477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471487" y="0"/>
            <a:ext cx="5915025" cy="808564"/>
          </a:xfrm>
        </p:spPr>
        <p:txBody>
          <a:bodyPr>
            <a:normAutofit/>
          </a:bodyPr>
          <a:lstStyle/>
          <a:p>
            <a:pPr algn="ctr">
              <a:lnSpc>
                <a:spcPct val="100000"/>
              </a:lnSpc>
            </a:pPr>
            <a:r>
              <a:rPr lang="en-US" sz="2000" dirty="0">
                <a:solidFill>
                  <a:srgbClr val="000000"/>
                </a:solidFill>
              </a:rPr>
              <a:t>Master’s thesis project</a:t>
            </a:r>
            <a:br>
              <a:rPr lang="en-US" sz="2000" dirty="0">
                <a:solidFill>
                  <a:srgbClr val="000000"/>
                </a:solidFill>
              </a:rPr>
            </a:br>
            <a:r>
              <a:rPr lang="en-US" sz="2000" dirty="0">
                <a:solidFill>
                  <a:srgbClr val="000000"/>
                </a:solidFill>
              </a:rPr>
              <a:t>Gradient-Domain Volume Rendering</a:t>
            </a:r>
          </a:p>
        </p:txBody>
      </p:sp>
      <p:pic>
        <p:nvPicPr>
          <p:cNvPr id="4" name="Picture 3">
            <a:extLst>
              <a:ext uri="{FF2B5EF4-FFF2-40B4-BE49-F238E27FC236}">
                <a16:creationId xmlns:a16="http://schemas.microsoft.com/office/drawing/2014/main" id="{01804B72-84B0-4E16-BEAC-3713879A0350}"/>
              </a:ext>
            </a:extLst>
          </p:cNvPr>
          <p:cNvPicPr>
            <a:picLocks noChangeAspect="1"/>
          </p:cNvPicPr>
          <p:nvPr/>
        </p:nvPicPr>
        <p:blipFill>
          <a:blip r:embed="rId2"/>
          <a:srcRect/>
          <a:stretch/>
        </p:blipFill>
        <p:spPr>
          <a:xfrm>
            <a:off x="379799" y="1120905"/>
            <a:ext cx="6098400" cy="4854038"/>
          </a:xfrm>
          <a:prstGeom prst="rect">
            <a:avLst/>
          </a:prstGeom>
        </p:spPr>
      </p:pic>
      <p:sp>
        <p:nvSpPr>
          <p:cNvPr id="6" name="Title 1">
            <a:extLst>
              <a:ext uri="{FF2B5EF4-FFF2-40B4-BE49-F238E27FC236}">
                <a16:creationId xmlns:a16="http://schemas.microsoft.com/office/drawing/2014/main" id="{0EF97A69-16CF-4F32-B325-296CB985454A}"/>
              </a:ext>
            </a:extLst>
          </p:cNvPr>
          <p:cNvSpPr txBox="1">
            <a:spLocks/>
          </p:cNvSpPr>
          <p:nvPr/>
        </p:nvSpPr>
        <p:spPr>
          <a:xfrm>
            <a:off x="64476" y="6354279"/>
            <a:ext cx="6729046" cy="176927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bg1">
                    <a:lumMod val="50000"/>
                  </a:schemeClr>
                </a:solidFill>
                <a:latin typeface="+mj-lt"/>
                <a:ea typeface="+mj-ea"/>
                <a:cs typeface="+mj-cs"/>
              </a:defRPr>
            </a:lvl1pPr>
          </a:lstStyle>
          <a:p>
            <a:pPr>
              <a:lnSpc>
                <a:spcPct val="100000"/>
              </a:lnSpc>
            </a:pPr>
            <a:r>
              <a:rPr lang="en-US" sz="1600" dirty="0">
                <a:solidFill>
                  <a:schemeClr val="tx2"/>
                </a:solidFill>
              </a:rPr>
              <a:t>We compute the path-space gradient of one light path with respect to one vertex in the medium; then, we design a strategy to generate correlated paths in MMLT and use this gradient algorithm to estimate the contributions. We can do so with limited computation, as we avoid the expensive construction and radiance evaluation of entirely new paths.</a:t>
            </a:r>
          </a:p>
        </p:txBody>
      </p:sp>
      <p:pic>
        <p:nvPicPr>
          <p:cNvPr id="11" name="Picture 10">
            <a:hlinkClick r:id="rId3"/>
            <a:extLst>
              <a:ext uri="{FF2B5EF4-FFF2-40B4-BE49-F238E27FC236}">
                <a16:creationId xmlns:a16="http://schemas.microsoft.com/office/drawing/2014/main" id="{1DC376D8-4DC3-48D7-8066-1ABFBFB4DC65}"/>
              </a:ext>
            </a:extLst>
          </p:cNvPr>
          <p:cNvPicPr>
            <a:picLocks noChangeAspect="1"/>
          </p:cNvPicPr>
          <p:nvPr/>
        </p:nvPicPr>
        <p:blipFill>
          <a:blip r:embed="rId4"/>
          <a:stretch>
            <a:fillRect/>
          </a:stretch>
        </p:blipFill>
        <p:spPr>
          <a:xfrm>
            <a:off x="168908" y="8417170"/>
            <a:ext cx="868755" cy="297206"/>
          </a:xfrm>
          <a:prstGeom prst="rect">
            <a:avLst/>
          </a:prstGeom>
        </p:spPr>
      </p:pic>
      <p:pic>
        <p:nvPicPr>
          <p:cNvPr id="13" name="Picture 12">
            <a:hlinkClick r:id="rId5"/>
            <a:extLst>
              <a:ext uri="{FF2B5EF4-FFF2-40B4-BE49-F238E27FC236}">
                <a16:creationId xmlns:a16="http://schemas.microsoft.com/office/drawing/2014/main" id="{CC7998E8-6749-4907-8E1C-784AA3F66DF1}"/>
              </a:ext>
            </a:extLst>
          </p:cNvPr>
          <p:cNvPicPr>
            <a:picLocks noChangeAspect="1"/>
          </p:cNvPicPr>
          <p:nvPr/>
        </p:nvPicPr>
        <p:blipFill>
          <a:blip r:embed="rId6"/>
          <a:srcRect/>
          <a:stretch/>
        </p:blipFill>
        <p:spPr>
          <a:xfrm>
            <a:off x="1206571" y="8417170"/>
            <a:ext cx="701101" cy="312447"/>
          </a:xfrm>
          <a:prstGeom prst="rect">
            <a:avLst/>
          </a:prstGeom>
        </p:spPr>
      </p:pic>
      <p:pic>
        <p:nvPicPr>
          <p:cNvPr id="15" name="Picture 14">
            <a:hlinkClick r:id="rId7"/>
            <a:extLst>
              <a:ext uri="{FF2B5EF4-FFF2-40B4-BE49-F238E27FC236}">
                <a16:creationId xmlns:a16="http://schemas.microsoft.com/office/drawing/2014/main" id="{F63E73F2-B685-40FE-A89F-80C58E064B62}"/>
              </a:ext>
            </a:extLst>
          </p:cNvPr>
          <p:cNvPicPr>
            <a:picLocks noChangeAspect="1"/>
          </p:cNvPicPr>
          <p:nvPr/>
        </p:nvPicPr>
        <p:blipFill>
          <a:blip r:embed="rId8"/>
          <a:srcRect/>
          <a:stretch/>
        </p:blipFill>
        <p:spPr>
          <a:xfrm>
            <a:off x="2076580" y="8417170"/>
            <a:ext cx="815411" cy="312447"/>
          </a:xfrm>
          <a:prstGeom prst="rect">
            <a:avLst/>
          </a:prstGeom>
        </p:spPr>
      </p:pic>
    </p:spTree>
    <p:extLst>
      <p:ext uri="{BB962C8B-B14F-4D97-AF65-F5344CB8AC3E}">
        <p14:creationId xmlns:p14="http://schemas.microsoft.com/office/powerpoint/2010/main" val="1521133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E5A9AF08-D5D0-4CCC-AE79-E29103AB67FD}"/>
              </a:ext>
            </a:extLst>
          </p:cNvPr>
          <p:cNvPicPr>
            <a:picLocks noChangeAspect="1"/>
          </p:cNvPicPr>
          <p:nvPr/>
        </p:nvPicPr>
        <p:blipFill>
          <a:blip r:embed="rId2"/>
          <a:stretch>
            <a:fillRect/>
          </a:stretch>
        </p:blipFill>
        <p:spPr>
          <a:xfrm>
            <a:off x="3412800" y="1135782"/>
            <a:ext cx="3412800" cy="3135475"/>
          </a:xfrm>
          <a:prstGeom prst="rect">
            <a:avLst/>
          </a:prstGeom>
        </p:spPr>
      </p:pic>
      <p:pic>
        <p:nvPicPr>
          <p:cNvPr id="8" name="Picture 7" descr="A picture containing airplane, table&#10;&#10;Description automatically generated">
            <a:extLst>
              <a:ext uri="{FF2B5EF4-FFF2-40B4-BE49-F238E27FC236}">
                <a16:creationId xmlns:a16="http://schemas.microsoft.com/office/drawing/2014/main" id="{7F019A30-9B50-467F-84CA-65F146D614F5}"/>
              </a:ext>
            </a:extLst>
          </p:cNvPr>
          <p:cNvPicPr>
            <a:picLocks noChangeAspect="1"/>
          </p:cNvPicPr>
          <p:nvPr/>
        </p:nvPicPr>
        <p:blipFill>
          <a:blip r:embed="rId3"/>
          <a:stretch>
            <a:fillRect/>
          </a:stretch>
        </p:blipFill>
        <p:spPr>
          <a:xfrm>
            <a:off x="16200" y="1323163"/>
            <a:ext cx="3412800" cy="2760711"/>
          </a:xfrm>
          <a:prstGeom prst="rect">
            <a:avLst/>
          </a:prstGeom>
        </p:spPr>
      </p:pic>
    </p:spTree>
    <p:extLst>
      <p:ext uri="{BB962C8B-B14F-4D97-AF65-F5344CB8AC3E}">
        <p14:creationId xmlns:p14="http://schemas.microsoft.com/office/powerpoint/2010/main" val="1289414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10D3B2F7-6CC6-4EBF-B1A1-4CAC263B9775}"/>
              </a:ext>
            </a:extLst>
          </p:cNvPr>
          <p:cNvPicPr>
            <a:picLocks noChangeAspect="1"/>
          </p:cNvPicPr>
          <p:nvPr/>
        </p:nvPicPr>
        <p:blipFill>
          <a:blip r:embed="rId2"/>
          <a:stretch>
            <a:fillRect/>
          </a:stretch>
        </p:blipFill>
        <p:spPr>
          <a:xfrm>
            <a:off x="0" y="3709139"/>
            <a:ext cx="3412800" cy="2559600"/>
          </a:xfrm>
          <a:prstGeom prst="rect">
            <a:avLst/>
          </a:prstGeom>
        </p:spPr>
      </p:pic>
      <p:pic>
        <p:nvPicPr>
          <p:cNvPr id="5" name="Picture 4" descr="A picture containing chart&#10;&#10;Description automatically generated">
            <a:extLst>
              <a:ext uri="{FF2B5EF4-FFF2-40B4-BE49-F238E27FC236}">
                <a16:creationId xmlns:a16="http://schemas.microsoft.com/office/drawing/2014/main" id="{7A77662D-3519-4A0A-B96F-9B217A58FD2E}"/>
              </a:ext>
            </a:extLst>
          </p:cNvPr>
          <p:cNvPicPr>
            <a:picLocks noChangeAspect="1"/>
          </p:cNvPicPr>
          <p:nvPr/>
        </p:nvPicPr>
        <p:blipFill>
          <a:blip r:embed="rId3"/>
          <a:stretch>
            <a:fillRect/>
          </a:stretch>
        </p:blipFill>
        <p:spPr>
          <a:xfrm>
            <a:off x="3445202" y="3709139"/>
            <a:ext cx="3412800" cy="2559600"/>
          </a:xfrm>
          <a:prstGeom prst="rect">
            <a:avLst/>
          </a:prstGeom>
        </p:spPr>
      </p:pic>
      <p:pic>
        <p:nvPicPr>
          <p:cNvPr id="9" name="Picture 8" descr="Diagram&#10;&#10;Description automatically generated">
            <a:extLst>
              <a:ext uri="{FF2B5EF4-FFF2-40B4-BE49-F238E27FC236}">
                <a16:creationId xmlns:a16="http://schemas.microsoft.com/office/drawing/2014/main" id="{139DA818-F806-4390-9B70-EBED78C26037}"/>
              </a:ext>
            </a:extLst>
          </p:cNvPr>
          <p:cNvPicPr>
            <a:picLocks noChangeAspect="1"/>
          </p:cNvPicPr>
          <p:nvPr/>
        </p:nvPicPr>
        <p:blipFill>
          <a:blip r:embed="rId4"/>
          <a:stretch>
            <a:fillRect/>
          </a:stretch>
        </p:blipFill>
        <p:spPr>
          <a:xfrm>
            <a:off x="94804" y="1324538"/>
            <a:ext cx="3412800" cy="2559600"/>
          </a:xfrm>
          <a:prstGeom prst="rect">
            <a:avLst/>
          </a:prstGeom>
        </p:spPr>
      </p:pic>
      <p:pic>
        <p:nvPicPr>
          <p:cNvPr id="11" name="Picture 10" descr="Diagram&#10;&#10;Description automatically generated">
            <a:extLst>
              <a:ext uri="{FF2B5EF4-FFF2-40B4-BE49-F238E27FC236}">
                <a16:creationId xmlns:a16="http://schemas.microsoft.com/office/drawing/2014/main" id="{F0C634C2-0382-49F4-B3DB-9AF021939C38}"/>
              </a:ext>
            </a:extLst>
          </p:cNvPr>
          <p:cNvPicPr>
            <a:picLocks noChangeAspect="1"/>
          </p:cNvPicPr>
          <p:nvPr/>
        </p:nvPicPr>
        <p:blipFill>
          <a:blip r:embed="rId5"/>
          <a:stretch>
            <a:fillRect/>
          </a:stretch>
        </p:blipFill>
        <p:spPr>
          <a:xfrm>
            <a:off x="3412799" y="1149539"/>
            <a:ext cx="3412800" cy="2559600"/>
          </a:xfrm>
          <a:prstGeom prst="rect">
            <a:avLst/>
          </a:prstGeom>
        </p:spPr>
      </p:pic>
    </p:spTree>
    <p:extLst>
      <p:ext uri="{BB962C8B-B14F-4D97-AF65-F5344CB8AC3E}">
        <p14:creationId xmlns:p14="http://schemas.microsoft.com/office/powerpoint/2010/main" val="1812197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E8DB2815-6DD8-4F95-AE3F-9A7E142A5C2E}"/>
              </a:ext>
            </a:extLst>
          </p:cNvPr>
          <p:cNvPicPr>
            <a:picLocks noChangeAspect="1"/>
          </p:cNvPicPr>
          <p:nvPr/>
        </p:nvPicPr>
        <p:blipFill>
          <a:blip r:embed="rId2"/>
          <a:stretch>
            <a:fillRect/>
          </a:stretch>
        </p:blipFill>
        <p:spPr>
          <a:xfrm>
            <a:off x="3429000" y="3676634"/>
            <a:ext cx="3412800" cy="2026080"/>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93ED9479-88BE-4E53-91CE-657363D8DC96}"/>
              </a:ext>
            </a:extLst>
          </p:cNvPr>
          <p:cNvPicPr>
            <a:picLocks noChangeAspect="1"/>
          </p:cNvPicPr>
          <p:nvPr/>
        </p:nvPicPr>
        <p:blipFill>
          <a:blip r:embed="rId3"/>
          <a:stretch>
            <a:fillRect/>
          </a:stretch>
        </p:blipFill>
        <p:spPr>
          <a:xfrm>
            <a:off x="3445202" y="1890971"/>
            <a:ext cx="3412800" cy="1775520"/>
          </a:xfrm>
          <a:prstGeom prst="rect">
            <a:avLst/>
          </a:prstGeom>
        </p:spPr>
      </p:pic>
      <p:pic>
        <p:nvPicPr>
          <p:cNvPr id="10" name="Picture 9" descr="A close up&#10;&#10;Description automatically generated">
            <a:extLst>
              <a:ext uri="{FF2B5EF4-FFF2-40B4-BE49-F238E27FC236}">
                <a16:creationId xmlns:a16="http://schemas.microsoft.com/office/drawing/2014/main" id="{2A9CC22D-8BE8-456F-BA76-93A3D6027046}"/>
              </a:ext>
            </a:extLst>
          </p:cNvPr>
          <p:cNvPicPr>
            <a:picLocks noChangeAspect="1"/>
          </p:cNvPicPr>
          <p:nvPr/>
        </p:nvPicPr>
        <p:blipFill>
          <a:blip r:embed="rId4"/>
          <a:stretch>
            <a:fillRect/>
          </a:stretch>
        </p:blipFill>
        <p:spPr>
          <a:xfrm>
            <a:off x="0" y="3932157"/>
            <a:ext cx="3412800" cy="1768961"/>
          </a:xfrm>
          <a:prstGeom prst="rect">
            <a:avLst/>
          </a:prstGeom>
        </p:spPr>
      </p:pic>
      <p:pic>
        <p:nvPicPr>
          <p:cNvPr id="13" name="Picture 12">
            <a:extLst>
              <a:ext uri="{FF2B5EF4-FFF2-40B4-BE49-F238E27FC236}">
                <a16:creationId xmlns:a16="http://schemas.microsoft.com/office/drawing/2014/main" id="{7F3141FE-542F-4E1E-A493-94A0C205135D}"/>
              </a:ext>
            </a:extLst>
          </p:cNvPr>
          <p:cNvPicPr>
            <a:picLocks noChangeAspect="1"/>
          </p:cNvPicPr>
          <p:nvPr/>
        </p:nvPicPr>
        <p:blipFill>
          <a:blip r:embed="rId5"/>
          <a:srcRect/>
          <a:stretch/>
        </p:blipFill>
        <p:spPr>
          <a:xfrm>
            <a:off x="32400" y="1891058"/>
            <a:ext cx="3412800" cy="1775345"/>
          </a:xfrm>
          <a:prstGeom prst="rect">
            <a:avLst/>
          </a:prstGeom>
        </p:spPr>
      </p:pic>
      <p:sp>
        <p:nvSpPr>
          <p:cNvPr id="14" name="TextBox 13">
            <a:extLst>
              <a:ext uri="{FF2B5EF4-FFF2-40B4-BE49-F238E27FC236}">
                <a16:creationId xmlns:a16="http://schemas.microsoft.com/office/drawing/2014/main" id="{B86E60E0-64C4-4ABB-BDE6-577C2E8FBBC5}"/>
              </a:ext>
            </a:extLst>
          </p:cNvPr>
          <p:cNvSpPr txBox="1"/>
          <p:nvPr/>
        </p:nvSpPr>
        <p:spPr>
          <a:xfrm>
            <a:off x="6160373" y="3297071"/>
            <a:ext cx="697627" cy="369332"/>
          </a:xfrm>
          <a:prstGeom prst="rect">
            <a:avLst/>
          </a:prstGeom>
          <a:noFill/>
        </p:spPr>
        <p:txBody>
          <a:bodyPr wrap="none" rtlCol="0">
            <a:spAutoFit/>
          </a:bodyPr>
          <a:lstStyle/>
          <a:p>
            <a:r>
              <a:rPr lang="en-US" dirty="0">
                <a:solidFill>
                  <a:schemeClr val="tx2"/>
                </a:solidFill>
              </a:rPr>
              <a:t>voxel</a:t>
            </a:r>
          </a:p>
        </p:txBody>
      </p:sp>
      <p:sp>
        <p:nvSpPr>
          <p:cNvPr id="16" name="TextBox 15">
            <a:extLst>
              <a:ext uri="{FF2B5EF4-FFF2-40B4-BE49-F238E27FC236}">
                <a16:creationId xmlns:a16="http://schemas.microsoft.com/office/drawing/2014/main" id="{AB61FDC8-48EA-4299-85DB-74DC08FFFDB3}"/>
              </a:ext>
            </a:extLst>
          </p:cNvPr>
          <p:cNvSpPr txBox="1"/>
          <p:nvPr/>
        </p:nvSpPr>
        <p:spPr>
          <a:xfrm>
            <a:off x="2279156" y="5331786"/>
            <a:ext cx="1133644" cy="369332"/>
          </a:xfrm>
          <a:prstGeom prst="rect">
            <a:avLst/>
          </a:prstGeom>
          <a:noFill/>
        </p:spPr>
        <p:txBody>
          <a:bodyPr wrap="none" rtlCol="0">
            <a:spAutoFit/>
          </a:bodyPr>
          <a:lstStyle/>
          <a:p>
            <a:r>
              <a:rPr lang="en-US" dirty="0">
                <a:solidFill>
                  <a:schemeClr val="tx2"/>
                </a:solidFill>
              </a:rPr>
              <a:t>wireframe</a:t>
            </a:r>
          </a:p>
        </p:txBody>
      </p:sp>
      <p:sp>
        <p:nvSpPr>
          <p:cNvPr id="18" name="TextBox 17">
            <a:extLst>
              <a:ext uri="{FF2B5EF4-FFF2-40B4-BE49-F238E27FC236}">
                <a16:creationId xmlns:a16="http://schemas.microsoft.com/office/drawing/2014/main" id="{CEFC7313-E172-4BEF-B932-A10F60F73C62}"/>
              </a:ext>
            </a:extLst>
          </p:cNvPr>
          <p:cNvSpPr txBox="1"/>
          <p:nvPr/>
        </p:nvSpPr>
        <p:spPr>
          <a:xfrm>
            <a:off x="5900517" y="5333382"/>
            <a:ext cx="941283" cy="369332"/>
          </a:xfrm>
          <a:prstGeom prst="rect">
            <a:avLst/>
          </a:prstGeom>
          <a:noFill/>
        </p:spPr>
        <p:txBody>
          <a:bodyPr wrap="none" rtlCol="0">
            <a:spAutoFit/>
          </a:bodyPr>
          <a:lstStyle/>
          <a:p>
            <a:r>
              <a:rPr lang="en-US" dirty="0">
                <a:solidFill>
                  <a:schemeClr val="tx2"/>
                </a:solidFill>
              </a:rPr>
              <a:t>tracking</a:t>
            </a:r>
          </a:p>
        </p:txBody>
      </p:sp>
      <p:sp>
        <p:nvSpPr>
          <p:cNvPr id="20" name="TextBox 19">
            <a:extLst>
              <a:ext uri="{FF2B5EF4-FFF2-40B4-BE49-F238E27FC236}">
                <a16:creationId xmlns:a16="http://schemas.microsoft.com/office/drawing/2014/main" id="{70001BB9-345D-4DD1-B4C3-C1629CB5E631}"/>
              </a:ext>
            </a:extLst>
          </p:cNvPr>
          <p:cNvSpPr txBox="1"/>
          <p:nvPr/>
        </p:nvSpPr>
        <p:spPr>
          <a:xfrm>
            <a:off x="2234395" y="3308660"/>
            <a:ext cx="1172116" cy="369332"/>
          </a:xfrm>
          <a:prstGeom prst="rect">
            <a:avLst/>
          </a:prstGeom>
          <a:noFill/>
        </p:spPr>
        <p:txBody>
          <a:bodyPr wrap="none" rtlCol="0">
            <a:spAutoFit/>
          </a:bodyPr>
          <a:lstStyle/>
          <a:p>
            <a:r>
              <a:rPr lang="en-US" dirty="0">
                <a:solidFill>
                  <a:schemeClr val="bg1"/>
                </a:solidFill>
              </a:rPr>
              <a:t>calibration</a:t>
            </a:r>
          </a:p>
        </p:txBody>
      </p:sp>
    </p:spTree>
    <p:extLst>
      <p:ext uri="{BB962C8B-B14F-4D97-AF65-F5344CB8AC3E}">
        <p14:creationId xmlns:p14="http://schemas.microsoft.com/office/powerpoint/2010/main" val="200448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49BCD629-4E39-48E5-9D0E-CEAA5C927FEB}"/>
              </a:ext>
            </a:extLst>
          </p:cNvPr>
          <p:cNvPicPr>
            <a:picLocks noChangeAspect="1"/>
          </p:cNvPicPr>
          <p:nvPr/>
        </p:nvPicPr>
        <p:blipFill>
          <a:blip r:embed="rId2"/>
          <a:stretch>
            <a:fillRect/>
          </a:stretch>
        </p:blipFill>
        <p:spPr>
          <a:xfrm>
            <a:off x="3445200" y="2582600"/>
            <a:ext cx="3412800" cy="2559600"/>
          </a:xfrm>
          <a:prstGeom prst="rect">
            <a:avLst/>
          </a:prstGeom>
        </p:spPr>
      </p:pic>
      <p:pic>
        <p:nvPicPr>
          <p:cNvPr id="9" name="Picture 8" descr="Chart&#10;&#10;Description automatically generated">
            <a:extLst>
              <a:ext uri="{FF2B5EF4-FFF2-40B4-BE49-F238E27FC236}">
                <a16:creationId xmlns:a16="http://schemas.microsoft.com/office/drawing/2014/main" id="{61223038-76B4-484A-9E58-BCA39D33D9DB}"/>
              </a:ext>
            </a:extLst>
          </p:cNvPr>
          <p:cNvPicPr>
            <a:picLocks noChangeAspect="1"/>
          </p:cNvPicPr>
          <p:nvPr/>
        </p:nvPicPr>
        <p:blipFill>
          <a:blip r:embed="rId3"/>
          <a:stretch>
            <a:fillRect/>
          </a:stretch>
        </p:blipFill>
        <p:spPr>
          <a:xfrm>
            <a:off x="32400" y="2582600"/>
            <a:ext cx="3412800" cy="2559600"/>
          </a:xfrm>
          <a:prstGeom prst="rect">
            <a:avLst/>
          </a:prstGeom>
        </p:spPr>
      </p:pic>
    </p:spTree>
    <p:extLst>
      <p:ext uri="{BB962C8B-B14F-4D97-AF65-F5344CB8AC3E}">
        <p14:creationId xmlns:p14="http://schemas.microsoft.com/office/powerpoint/2010/main" val="557864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93785" y="0"/>
            <a:ext cx="6764215" cy="1042906"/>
          </a:xfrm>
        </p:spPr>
        <p:txBody>
          <a:bodyPr>
            <a:normAutofit/>
          </a:bodyPr>
          <a:lstStyle/>
          <a:p>
            <a:pPr algn="ctr">
              <a:lnSpc>
                <a:spcPct val="100000"/>
              </a:lnSpc>
            </a:pPr>
            <a:r>
              <a:rPr lang="en-US" sz="2000" dirty="0">
                <a:solidFill>
                  <a:schemeClr val="tx2"/>
                </a:solidFill>
              </a:rPr>
              <a:t>Small project</a:t>
            </a:r>
            <a:br>
              <a:rPr lang="en-US" sz="2000" dirty="0">
                <a:solidFill>
                  <a:schemeClr val="tx2"/>
                </a:solidFill>
              </a:rPr>
            </a:br>
            <a:r>
              <a:rPr lang="en-US" sz="2000" dirty="0">
                <a:solidFill>
                  <a:schemeClr val="tx2"/>
                </a:solidFill>
              </a:rPr>
              <a:t>Streaming BDPT based on Light House 2</a:t>
            </a:r>
            <a:br>
              <a:rPr lang="en-US" sz="2000" dirty="0">
                <a:solidFill>
                  <a:schemeClr val="tx2"/>
                </a:solidFill>
              </a:rPr>
            </a:br>
            <a:endParaRPr lang="en-US" sz="1600" dirty="0">
              <a:solidFill>
                <a:schemeClr val="tx2"/>
              </a:solidFill>
            </a:endParaRPr>
          </a:p>
        </p:txBody>
      </p:sp>
      <p:sp>
        <p:nvSpPr>
          <p:cNvPr id="6" name="Title 1">
            <a:extLst>
              <a:ext uri="{FF2B5EF4-FFF2-40B4-BE49-F238E27FC236}">
                <a16:creationId xmlns:a16="http://schemas.microsoft.com/office/drawing/2014/main" id="{0EF97A69-16CF-4F32-B325-296CB985454A}"/>
              </a:ext>
            </a:extLst>
          </p:cNvPr>
          <p:cNvSpPr txBox="1">
            <a:spLocks/>
          </p:cNvSpPr>
          <p:nvPr/>
        </p:nvSpPr>
        <p:spPr>
          <a:xfrm>
            <a:off x="0" y="5027579"/>
            <a:ext cx="6858000" cy="27876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bg1">
                    <a:lumMod val="50000"/>
                  </a:schemeClr>
                </a:solidFill>
                <a:latin typeface="+mj-lt"/>
                <a:ea typeface="+mj-ea"/>
                <a:cs typeface="+mj-cs"/>
              </a:defRPr>
            </a:lvl1pPr>
          </a:lstStyle>
          <a:p>
            <a:pPr>
              <a:lnSpc>
                <a:spcPct val="100000"/>
              </a:lnSpc>
            </a:pPr>
            <a:r>
              <a:rPr lang="en-US" altLang="zh-CN" sz="1600" dirty="0">
                <a:solidFill>
                  <a:schemeClr val="tx2"/>
                </a:solidFill>
              </a:rPr>
              <a:t>Light House 2 is a rendering framework for real-time ray tracing. I built this</a:t>
            </a:r>
            <a:r>
              <a:rPr lang="en-US" sz="1600" dirty="0">
                <a:solidFill>
                  <a:schemeClr val="tx2"/>
                </a:solidFill>
              </a:rPr>
              <a:t> streaming BDPT render system, which can handle difficult lighting setting such as caustic and non-symmetric scattering situations including refraction and shading normal.</a:t>
            </a:r>
          </a:p>
          <a:p>
            <a:pPr>
              <a:lnSpc>
                <a:spcPct val="100000"/>
              </a:lnSpc>
            </a:pPr>
            <a:endParaRPr lang="en-US" sz="1600" dirty="0">
              <a:solidFill>
                <a:schemeClr val="tx2"/>
              </a:solidFill>
            </a:endParaRPr>
          </a:p>
          <a:p>
            <a:pPr>
              <a:lnSpc>
                <a:spcPct val="100000"/>
              </a:lnSpc>
            </a:pPr>
            <a:r>
              <a:rPr lang="en-US" altLang="zh-CN" sz="1600" dirty="0">
                <a:solidFill>
                  <a:schemeClr val="tx2"/>
                </a:solidFill>
              </a:rPr>
              <a:t>Major skills include:</a:t>
            </a:r>
            <a:endParaRPr lang="en-US" sz="1600" dirty="0">
              <a:solidFill>
                <a:schemeClr val="tx2"/>
              </a:solidFill>
            </a:endParaRPr>
          </a:p>
          <a:p>
            <a:pPr marL="285750" indent="-285750">
              <a:lnSpc>
                <a:spcPct val="100000"/>
              </a:lnSpc>
              <a:buFont typeface="Arial" panose="020B0604020202020204" pitchFamily="34" charset="0"/>
              <a:buChar char="•"/>
            </a:pPr>
            <a:r>
              <a:rPr lang="en-US" sz="1600" dirty="0">
                <a:solidFill>
                  <a:schemeClr val="tx2"/>
                </a:solidFill>
              </a:rPr>
              <a:t>C++</a:t>
            </a:r>
          </a:p>
          <a:p>
            <a:pPr marL="285750" indent="-285750">
              <a:lnSpc>
                <a:spcPct val="100000"/>
              </a:lnSpc>
              <a:buFont typeface="Arial" panose="020B0604020202020204" pitchFamily="34" charset="0"/>
              <a:buChar char="•"/>
            </a:pPr>
            <a:r>
              <a:rPr lang="en-US" sz="1600" dirty="0">
                <a:solidFill>
                  <a:schemeClr val="tx2"/>
                </a:solidFill>
              </a:rPr>
              <a:t>CUDA</a:t>
            </a:r>
          </a:p>
          <a:p>
            <a:pPr marL="285750" indent="-285750">
              <a:lnSpc>
                <a:spcPct val="100000"/>
              </a:lnSpc>
              <a:buFont typeface="Arial" panose="020B0604020202020204" pitchFamily="34" charset="0"/>
              <a:buChar char="•"/>
            </a:pPr>
            <a:r>
              <a:rPr lang="en-US" sz="1600" dirty="0" err="1">
                <a:solidFill>
                  <a:schemeClr val="tx2"/>
                </a:solidFill>
              </a:rPr>
              <a:t>OptiX</a:t>
            </a:r>
            <a:endParaRPr lang="en-US" sz="1600" dirty="0">
              <a:solidFill>
                <a:schemeClr val="tx2"/>
              </a:solidFill>
            </a:endParaRPr>
          </a:p>
          <a:p>
            <a:pPr marL="285750" indent="-285750">
              <a:lnSpc>
                <a:spcPct val="100000"/>
              </a:lnSpc>
              <a:buFont typeface="Arial" panose="020B0604020202020204" pitchFamily="34" charset="0"/>
              <a:buChar char="•"/>
            </a:pPr>
            <a:r>
              <a:rPr lang="en-US" sz="1600" dirty="0">
                <a:solidFill>
                  <a:schemeClr val="tx2"/>
                </a:solidFill>
              </a:rPr>
              <a:t>Wavefront</a:t>
            </a:r>
          </a:p>
          <a:p>
            <a:pPr marL="285750" indent="-285750">
              <a:lnSpc>
                <a:spcPct val="100000"/>
              </a:lnSpc>
              <a:buFont typeface="Arial" panose="020B0604020202020204" pitchFamily="34" charset="0"/>
              <a:buChar char="•"/>
            </a:pPr>
            <a:r>
              <a:rPr lang="en-US" sz="1600" dirty="0">
                <a:solidFill>
                  <a:schemeClr val="tx2"/>
                </a:solidFill>
              </a:rPr>
              <a:t>Batching Ray for visibility test</a:t>
            </a:r>
          </a:p>
        </p:txBody>
      </p:sp>
      <p:pic>
        <p:nvPicPr>
          <p:cNvPr id="14" name="Picture 13">
            <a:hlinkClick r:id="rId2"/>
            <a:extLst>
              <a:ext uri="{FF2B5EF4-FFF2-40B4-BE49-F238E27FC236}">
                <a16:creationId xmlns:a16="http://schemas.microsoft.com/office/drawing/2014/main" id="{DB50D7BF-5B8C-41F9-A783-024F1A3652D0}"/>
              </a:ext>
            </a:extLst>
          </p:cNvPr>
          <p:cNvPicPr>
            <a:picLocks noChangeAspect="1"/>
          </p:cNvPicPr>
          <p:nvPr/>
        </p:nvPicPr>
        <p:blipFill>
          <a:blip r:embed="rId3"/>
          <a:stretch>
            <a:fillRect/>
          </a:stretch>
        </p:blipFill>
        <p:spPr>
          <a:xfrm>
            <a:off x="168908" y="8417170"/>
            <a:ext cx="868755" cy="297206"/>
          </a:xfrm>
          <a:prstGeom prst="rect">
            <a:avLst/>
          </a:prstGeom>
        </p:spPr>
      </p:pic>
      <p:pic>
        <p:nvPicPr>
          <p:cNvPr id="18" name="Picture 17">
            <a:hlinkClick r:id="rId4"/>
            <a:extLst>
              <a:ext uri="{FF2B5EF4-FFF2-40B4-BE49-F238E27FC236}">
                <a16:creationId xmlns:a16="http://schemas.microsoft.com/office/drawing/2014/main" id="{B3A4CC35-DE21-45D8-9AF0-A4BD4158FFA0}"/>
              </a:ext>
            </a:extLst>
          </p:cNvPr>
          <p:cNvPicPr>
            <a:picLocks noChangeAspect="1"/>
          </p:cNvPicPr>
          <p:nvPr/>
        </p:nvPicPr>
        <p:blipFill>
          <a:blip r:embed="rId5"/>
          <a:srcRect/>
          <a:stretch/>
        </p:blipFill>
        <p:spPr>
          <a:xfrm>
            <a:off x="1206571" y="8417170"/>
            <a:ext cx="701101" cy="312447"/>
          </a:xfrm>
          <a:prstGeom prst="rect">
            <a:avLst/>
          </a:prstGeom>
        </p:spPr>
      </p:pic>
      <p:pic>
        <p:nvPicPr>
          <p:cNvPr id="20" name="Picture 19">
            <a:hlinkClick r:id="rId6"/>
            <a:extLst>
              <a:ext uri="{FF2B5EF4-FFF2-40B4-BE49-F238E27FC236}">
                <a16:creationId xmlns:a16="http://schemas.microsoft.com/office/drawing/2014/main" id="{6E27B10C-533C-4DFC-9AA7-A3C1669D7416}"/>
              </a:ext>
            </a:extLst>
          </p:cNvPr>
          <p:cNvPicPr>
            <a:picLocks noChangeAspect="1"/>
          </p:cNvPicPr>
          <p:nvPr/>
        </p:nvPicPr>
        <p:blipFill>
          <a:blip r:embed="rId7"/>
          <a:srcRect/>
          <a:stretch/>
        </p:blipFill>
        <p:spPr>
          <a:xfrm>
            <a:off x="2080390" y="8417170"/>
            <a:ext cx="807790" cy="312447"/>
          </a:xfrm>
          <a:prstGeom prst="rect">
            <a:avLst/>
          </a:prstGeom>
        </p:spPr>
      </p:pic>
      <p:pic>
        <p:nvPicPr>
          <p:cNvPr id="3" name="Picture 2" descr="A picture containing table, sitting, small, person&#10;&#10;Description automatically generated">
            <a:extLst>
              <a:ext uri="{FF2B5EF4-FFF2-40B4-BE49-F238E27FC236}">
                <a16:creationId xmlns:a16="http://schemas.microsoft.com/office/drawing/2014/main" id="{B6693612-594C-4996-B5F5-9AFFD7D968EA}"/>
              </a:ext>
            </a:extLst>
          </p:cNvPr>
          <p:cNvPicPr>
            <a:picLocks noChangeAspect="1"/>
          </p:cNvPicPr>
          <p:nvPr/>
        </p:nvPicPr>
        <p:blipFill>
          <a:blip r:embed="rId8"/>
          <a:stretch>
            <a:fillRect/>
          </a:stretch>
        </p:blipFill>
        <p:spPr>
          <a:xfrm>
            <a:off x="3453167" y="2921067"/>
            <a:ext cx="3412800" cy="2020527"/>
          </a:xfrm>
          <a:prstGeom prst="rect">
            <a:avLst/>
          </a:prstGeom>
        </p:spPr>
      </p:pic>
      <p:pic>
        <p:nvPicPr>
          <p:cNvPr id="5" name="Picture 4" descr="A picture containing indoor, sitting, computer, light&#10;&#10;Description automatically generated">
            <a:extLst>
              <a:ext uri="{FF2B5EF4-FFF2-40B4-BE49-F238E27FC236}">
                <a16:creationId xmlns:a16="http://schemas.microsoft.com/office/drawing/2014/main" id="{AFE74728-2903-4AEB-8497-78A71EC5DF33}"/>
              </a:ext>
            </a:extLst>
          </p:cNvPr>
          <p:cNvPicPr>
            <a:picLocks noChangeAspect="1"/>
          </p:cNvPicPr>
          <p:nvPr/>
        </p:nvPicPr>
        <p:blipFill>
          <a:blip r:embed="rId9"/>
          <a:stretch>
            <a:fillRect/>
          </a:stretch>
        </p:blipFill>
        <p:spPr>
          <a:xfrm>
            <a:off x="3423138" y="827300"/>
            <a:ext cx="3414056" cy="2021761"/>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23753FF1-45D9-41ED-A05B-17B9960CA622}"/>
              </a:ext>
            </a:extLst>
          </p:cNvPr>
          <p:cNvPicPr>
            <a:picLocks noChangeAspect="1"/>
          </p:cNvPicPr>
          <p:nvPr/>
        </p:nvPicPr>
        <p:blipFill>
          <a:blip r:embed="rId10"/>
          <a:stretch>
            <a:fillRect/>
          </a:stretch>
        </p:blipFill>
        <p:spPr>
          <a:xfrm>
            <a:off x="113398" y="994224"/>
            <a:ext cx="3291436" cy="3944190"/>
          </a:xfrm>
          <a:prstGeom prst="rect">
            <a:avLst/>
          </a:prstGeom>
        </p:spPr>
      </p:pic>
    </p:spTree>
    <p:extLst>
      <p:ext uri="{BB962C8B-B14F-4D97-AF65-F5344CB8AC3E}">
        <p14:creationId xmlns:p14="http://schemas.microsoft.com/office/powerpoint/2010/main" val="2746002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93785" y="0"/>
            <a:ext cx="6764215" cy="972273"/>
          </a:xfrm>
        </p:spPr>
        <p:txBody>
          <a:bodyPr>
            <a:normAutofit/>
          </a:bodyPr>
          <a:lstStyle/>
          <a:p>
            <a:pPr algn="ctr">
              <a:lnSpc>
                <a:spcPct val="100000"/>
              </a:lnSpc>
            </a:pPr>
            <a:r>
              <a:rPr lang="en-US" sz="2000" dirty="0">
                <a:solidFill>
                  <a:schemeClr val="tx2"/>
                </a:solidFill>
              </a:rPr>
              <a:t>Path Tracing (</a:t>
            </a:r>
            <a:r>
              <a:rPr lang="en-US" sz="2000" dirty="0" err="1">
                <a:solidFill>
                  <a:schemeClr val="tx2"/>
                </a:solidFill>
              </a:rPr>
              <a:t>GPU&amp;WebGPU</a:t>
            </a:r>
            <a:r>
              <a:rPr lang="en-US" sz="2000" dirty="0">
                <a:solidFill>
                  <a:schemeClr val="tx2"/>
                </a:solidFill>
              </a:rPr>
              <a:t>)</a:t>
            </a:r>
            <a:br>
              <a:rPr lang="en-US" sz="2000" dirty="0">
                <a:solidFill>
                  <a:schemeClr val="tx2"/>
                </a:solidFill>
              </a:rPr>
            </a:br>
            <a:r>
              <a:rPr lang="en-US" sz="1600" dirty="0">
                <a:solidFill>
                  <a:schemeClr val="tx2"/>
                </a:solidFill>
              </a:rPr>
              <a:t>C++/JS/Compute Shader</a:t>
            </a:r>
          </a:p>
        </p:txBody>
      </p:sp>
      <p:pic>
        <p:nvPicPr>
          <p:cNvPr id="4" name="Picture 3">
            <a:extLst>
              <a:ext uri="{FF2B5EF4-FFF2-40B4-BE49-F238E27FC236}">
                <a16:creationId xmlns:a16="http://schemas.microsoft.com/office/drawing/2014/main" id="{01804B72-84B0-4E16-BEAC-3713879A0350}"/>
              </a:ext>
            </a:extLst>
          </p:cNvPr>
          <p:cNvPicPr>
            <a:picLocks noChangeAspect="1"/>
          </p:cNvPicPr>
          <p:nvPr/>
        </p:nvPicPr>
        <p:blipFill>
          <a:blip r:embed="rId2"/>
          <a:srcRect/>
          <a:stretch/>
        </p:blipFill>
        <p:spPr>
          <a:xfrm>
            <a:off x="332908" y="977393"/>
            <a:ext cx="6098400" cy="6134557"/>
          </a:xfrm>
          <a:prstGeom prst="rect">
            <a:avLst/>
          </a:prstGeom>
        </p:spPr>
      </p:pic>
      <p:sp>
        <p:nvSpPr>
          <p:cNvPr id="6" name="Title 1">
            <a:extLst>
              <a:ext uri="{FF2B5EF4-FFF2-40B4-BE49-F238E27FC236}">
                <a16:creationId xmlns:a16="http://schemas.microsoft.com/office/drawing/2014/main" id="{0EF97A69-16CF-4F32-B325-296CB985454A}"/>
              </a:ext>
            </a:extLst>
          </p:cNvPr>
          <p:cNvSpPr txBox="1">
            <a:spLocks/>
          </p:cNvSpPr>
          <p:nvPr/>
        </p:nvSpPr>
        <p:spPr>
          <a:xfrm>
            <a:off x="46892" y="7597160"/>
            <a:ext cx="6858000" cy="104290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bg1">
                    <a:lumMod val="50000"/>
                  </a:schemeClr>
                </a:solidFill>
                <a:latin typeface="+mj-lt"/>
                <a:ea typeface="+mj-ea"/>
                <a:cs typeface="+mj-cs"/>
              </a:defRPr>
            </a:lvl1pPr>
          </a:lstStyle>
          <a:p>
            <a:pPr>
              <a:lnSpc>
                <a:spcPct val="100000"/>
              </a:lnSpc>
            </a:pPr>
            <a:endParaRPr lang="en-US" sz="1500" dirty="0">
              <a:solidFill>
                <a:schemeClr val="tx2"/>
              </a:solidFill>
            </a:endParaRPr>
          </a:p>
        </p:txBody>
      </p:sp>
      <p:pic>
        <p:nvPicPr>
          <p:cNvPr id="14" name="Picture 13">
            <a:hlinkClick r:id="rId3"/>
            <a:extLst>
              <a:ext uri="{FF2B5EF4-FFF2-40B4-BE49-F238E27FC236}">
                <a16:creationId xmlns:a16="http://schemas.microsoft.com/office/drawing/2014/main" id="{DB50D7BF-5B8C-41F9-A783-024F1A3652D0}"/>
              </a:ext>
            </a:extLst>
          </p:cNvPr>
          <p:cNvPicPr>
            <a:picLocks noChangeAspect="1"/>
          </p:cNvPicPr>
          <p:nvPr/>
        </p:nvPicPr>
        <p:blipFill>
          <a:blip r:embed="rId4"/>
          <a:stretch>
            <a:fillRect/>
          </a:stretch>
        </p:blipFill>
        <p:spPr>
          <a:xfrm>
            <a:off x="168908" y="8648664"/>
            <a:ext cx="868755" cy="297206"/>
          </a:xfrm>
          <a:prstGeom prst="rect">
            <a:avLst/>
          </a:prstGeom>
        </p:spPr>
      </p:pic>
      <p:pic>
        <p:nvPicPr>
          <p:cNvPr id="18" name="Picture 17">
            <a:hlinkClick r:id="rId5"/>
            <a:extLst>
              <a:ext uri="{FF2B5EF4-FFF2-40B4-BE49-F238E27FC236}">
                <a16:creationId xmlns:a16="http://schemas.microsoft.com/office/drawing/2014/main" id="{B3A4CC35-DE21-45D8-9AF0-A4BD4158FFA0}"/>
              </a:ext>
            </a:extLst>
          </p:cNvPr>
          <p:cNvPicPr>
            <a:picLocks noChangeAspect="1"/>
          </p:cNvPicPr>
          <p:nvPr/>
        </p:nvPicPr>
        <p:blipFill>
          <a:blip r:embed="rId6"/>
          <a:srcRect/>
          <a:stretch/>
        </p:blipFill>
        <p:spPr>
          <a:xfrm>
            <a:off x="1183422" y="8657863"/>
            <a:ext cx="701101" cy="288007"/>
          </a:xfrm>
          <a:prstGeom prst="rect">
            <a:avLst/>
          </a:prstGeom>
        </p:spPr>
      </p:pic>
      <p:sp>
        <p:nvSpPr>
          <p:cNvPr id="3" name="Title 1">
            <a:extLst>
              <a:ext uri="{FF2B5EF4-FFF2-40B4-BE49-F238E27FC236}">
                <a16:creationId xmlns:a16="http://schemas.microsoft.com/office/drawing/2014/main" id="{40F23A44-D200-4806-B2F8-70D98998638E}"/>
              </a:ext>
            </a:extLst>
          </p:cNvPr>
          <p:cNvSpPr txBox="1">
            <a:spLocks/>
          </p:cNvSpPr>
          <p:nvPr/>
        </p:nvSpPr>
        <p:spPr>
          <a:xfrm>
            <a:off x="0" y="7197946"/>
            <a:ext cx="6858000" cy="114456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bg1">
                    <a:lumMod val="50000"/>
                  </a:schemeClr>
                </a:solidFill>
                <a:latin typeface="+mj-lt"/>
                <a:ea typeface="+mj-ea"/>
                <a:cs typeface="+mj-cs"/>
              </a:defRPr>
            </a:lvl1pPr>
          </a:lstStyle>
          <a:p>
            <a:pPr>
              <a:lnSpc>
                <a:spcPct val="100000"/>
              </a:lnSpc>
            </a:pPr>
            <a:r>
              <a:rPr lang="en-US" altLang="zh-CN" sz="1600" dirty="0">
                <a:solidFill>
                  <a:schemeClr val="tx2"/>
                </a:solidFill>
              </a:rPr>
              <a:t>A path tracing toy written in C++ and JS. Uses computer shader. You can build the BVH of the scene and save it as binary on the desktop, then, load this binary and view the scene interactively on the Browser which supports WebGL 2.0 Compute. It supports wavefront and </a:t>
            </a:r>
            <a:r>
              <a:rPr lang="en-US" sz="1600" dirty="0" err="1">
                <a:solidFill>
                  <a:schemeClr val="tx2"/>
                </a:solidFill>
              </a:rPr>
              <a:t>megakernel</a:t>
            </a:r>
            <a:r>
              <a:rPr lang="en-US" sz="1600" dirty="0">
                <a:solidFill>
                  <a:schemeClr val="tx2"/>
                </a:solidFill>
              </a:rPr>
              <a:t>.</a:t>
            </a:r>
          </a:p>
        </p:txBody>
      </p:sp>
    </p:spTree>
    <p:extLst>
      <p:ext uri="{BB962C8B-B14F-4D97-AF65-F5344CB8AC3E}">
        <p14:creationId xmlns:p14="http://schemas.microsoft.com/office/powerpoint/2010/main" val="1363006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93785" y="0"/>
            <a:ext cx="6764215" cy="1042906"/>
          </a:xfrm>
        </p:spPr>
        <p:txBody>
          <a:bodyPr>
            <a:normAutofit/>
          </a:bodyPr>
          <a:lstStyle/>
          <a:p>
            <a:pPr algn="ctr">
              <a:lnSpc>
                <a:spcPct val="100000"/>
              </a:lnSpc>
            </a:pPr>
            <a:r>
              <a:rPr lang="en-US" sz="2000" dirty="0">
                <a:solidFill>
                  <a:schemeClr val="tx2"/>
                </a:solidFill>
              </a:rPr>
              <a:t>Path Tracing (</a:t>
            </a:r>
            <a:r>
              <a:rPr lang="en-US" altLang="zh-CN" sz="2000" dirty="0">
                <a:solidFill>
                  <a:schemeClr val="tx2"/>
                </a:solidFill>
              </a:rPr>
              <a:t>CPU</a:t>
            </a:r>
            <a:r>
              <a:rPr lang="en-US" sz="2000" dirty="0">
                <a:solidFill>
                  <a:schemeClr val="tx2"/>
                </a:solidFill>
              </a:rPr>
              <a:t>)</a:t>
            </a:r>
            <a:br>
              <a:rPr lang="en-US" sz="2000" dirty="0">
                <a:solidFill>
                  <a:schemeClr val="tx2"/>
                </a:solidFill>
              </a:rPr>
            </a:br>
            <a:r>
              <a:rPr lang="en-US" sz="1600" dirty="0">
                <a:solidFill>
                  <a:schemeClr val="tx2"/>
                </a:solidFill>
              </a:rPr>
              <a:t>C++</a:t>
            </a:r>
          </a:p>
        </p:txBody>
      </p:sp>
      <p:pic>
        <p:nvPicPr>
          <p:cNvPr id="4" name="Picture 3">
            <a:extLst>
              <a:ext uri="{FF2B5EF4-FFF2-40B4-BE49-F238E27FC236}">
                <a16:creationId xmlns:a16="http://schemas.microsoft.com/office/drawing/2014/main" id="{01804B72-84B0-4E16-BEAC-3713879A0350}"/>
              </a:ext>
            </a:extLst>
          </p:cNvPr>
          <p:cNvPicPr>
            <a:picLocks noChangeAspect="1"/>
          </p:cNvPicPr>
          <p:nvPr/>
        </p:nvPicPr>
        <p:blipFill>
          <a:blip r:embed="rId2"/>
          <a:srcRect/>
          <a:stretch/>
        </p:blipFill>
        <p:spPr>
          <a:xfrm>
            <a:off x="379975" y="918675"/>
            <a:ext cx="6098050" cy="6353496"/>
          </a:xfrm>
          <a:prstGeom prst="rect">
            <a:avLst/>
          </a:prstGeom>
        </p:spPr>
      </p:pic>
      <p:sp>
        <p:nvSpPr>
          <p:cNvPr id="6" name="Title 1">
            <a:extLst>
              <a:ext uri="{FF2B5EF4-FFF2-40B4-BE49-F238E27FC236}">
                <a16:creationId xmlns:a16="http://schemas.microsoft.com/office/drawing/2014/main" id="{0EF97A69-16CF-4F32-B325-296CB985454A}"/>
              </a:ext>
            </a:extLst>
          </p:cNvPr>
          <p:cNvSpPr txBox="1">
            <a:spLocks/>
          </p:cNvSpPr>
          <p:nvPr/>
        </p:nvSpPr>
        <p:spPr>
          <a:xfrm>
            <a:off x="93785" y="7234951"/>
            <a:ext cx="6858000" cy="1550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bg1">
                    <a:lumMod val="50000"/>
                  </a:schemeClr>
                </a:solidFill>
                <a:latin typeface="+mj-lt"/>
                <a:ea typeface="+mj-ea"/>
                <a:cs typeface="+mj-cs"/>
              </a:defRPr>
            </a:lvl1pPr>
          </a:lstStyle>
          <a:p>
            <a:pPr>
              <a:lnSpc>
                <a:spcPct val="100000"/>
              </a:lnSpc>
            </a:pPr>
            <a:r>
              <a:rPr lang="en-US" sz="1600" dirty="0">
                <a:solidFill>
                  <a:schemeClr val="tx2"/>
                </a:solidFill>
              </a:rPr>
              <a:t>A fully featured ray tracing, which is the assignment of the Advanced Graphics. </a:t>
            </a:r>
            <a:r>
              <a:rPr lang="en-US" altLang="zh-CN" sz="1600" dirty="0">
                <a:solidFill>
                  <a:schemeClr val="tx2"/>
                </a:solidFill>
              </a:rPr>
              <a:t>Major features are:</a:t>
            </a:r>
          </a:p>
          <a:p>
            <a:pPr marL="285750" indent="-285750">
              <a:lnSpc>
                <a:spcPct val="100000"/>
              </a:lnSpc>
              <a:buFont typeface="Arial" panose="020B0604020202020204" pitchFamily="34" charset="0"/>
              <a:buChar char="•"/>
            </a:pPr>
            <a:r>
              <a:rPr lang="en-US" sz="1600" dirty="0">
                <a:solidFill>
                  <a:schemeClr val="tx2"/>
                </a:solidFill>
              </a:rPr>
              <a:t>BVH (SAH + Top-Level + SIMD Intersection)</a:t>
            </a:r>
          </a:p>
          <a:p>
            <a:pPr marL="285750" indent="-285750">
              <a:lnSpc>
                <a:spcPct val="100000"/>
              </a:lnSpc>
              <a:buFont typeface="Arial" panose="020B0604020202020204" pitchFamily="34" charset="0"/>
              <a:buChar char="•"/>
            </a:pPr>
            <a:r>
              <a:rPr lang="en-US" sz="1600" dirty="0">
                <a:solidFill>
                  <a:schemeClr val="tx2"/>
                </a:solidFill>
              </a:rPr>
              <a:t>NEE+MIS, Photon Mapping (Simple), Ray Packets</a:t>
            </a:r>
          </a:p>
          <a:p>
            <a:pPr marL="285750" indent="-285750">
              <a:lnSpc>
                <a:spcPct val="100000"/>
              </a:lnSpc>
              <a:buFont typeface="Arial" panose="020B0604020202020204" pitchFamily="34" charset="0"/>
              <a:buChar char="•"/>
            </a:pPr>
            <a:r>
              <a:rPr lang="en-US" sz="1600" dirty="0">
                <a:solidFill>
                  <a:schemeClr val="tx2"/>
                </a:solidFill>
              </a:rPr>
              <a:t>Depth Field, Motion Blur</a:t>
            </a:r>
          </a:p>
          <a:p>
            <a:pPr marL="285750" indent="-285750">
              <a:lnSpc>
                <a:spcPct val="100000"/>
              </a:lnSpc>
              <a:buFont typeface="Arial" panose="020B0604020202020204" pitchFamily="34" charset="0"/>
              <a:buChar char="•"/>
            </a:pPr>
            <a:r>
              <a:rPr lang="en-US" sz="1600">
                <a:solidFill>
                  <a:schemeClr val="tx2"/>
                </a:solidFill>
              </a:rPr>
              <a:t>Multithreading, </a:t>
            </a:r>
            <a:r>
              <a:rPr lang="en-US" sz="1600" dirty="0">
                <a:solidFill>
                  <a:schemeClr val="tx2"/>
                </a:solidFill>
              </a:rPr>
              <a:t>Filter</a:t>
            </a:r>
          </a:p>
        </p:txBody>
      </p:sp>
      <p:pic>
        <p:nvPicPr>
          <p:cNvPr id="14" name="Picture 13">
            <a:hlinkClick r:id="rId3"/>
            <a:extLst>
              <a:ext uri="{FF2B5EF4-FFF2-40B4-BE49-F238E27FC236}">
                <a16:creationId xmlns:a16="http://schemas.microsoft.com/office/drawing/2014/main" id="{DB50D7BF-5B8C-41F9-A783-024F1A3652D0}"/>
              </a:ext>
            </a:extLst>
          </p:cNvPr>
          <p:cNvPicPr>
            <a:picLocks noChangeAspect="1"/>
          </p:cNvPicPr>
          <p:nvPr/>
        </p:nvPicPr>
        <p:blipFill>
          <a:blip r:embed="rId4"/>
          <a:stretch>
            <a:fillRect/>
          </a:stretch>
        </p:blipFill>
        <p:spPr>
          <a:xfrm>
            <a:off x="168908" y="8764413"/>
            <a:ext cx="868755" cy="297206"/>
          </a:xfrm>
          <a:prstGeom prst="rect">
            <a:avLst/>
          </a:prstGeom>
        </p:spPr>
      </p:pic>
      <p:pic>
        <p:nvPicPr>
          <p:cNvPr id="18" name="Picture 17">
            <a:hlinkClick r:id="rId5"/>
            <a:extLst>
              <a:ext uri="{FF2B5EF4-FFF2-40B4-BE49-F238E27FC236}">
                <a16:creationId xmlns:a16="http://schemas.microsoft.com/office/drawing/2014/main" id="{B3A4CC35-DE21-45D8-9AF0-A4BD4158FFA0}"/>
              </a:ext>
            </a:extLst>
          </p:cNvPr>
          <p:cNvPicPr>
            <a:picLocks noChangeAspect="1"/>
          </p:cNvPicPr>
          <p:nvPr/>
        </p:nvPicPr>
        <p:blipFill>
          <a:blip r:embed="rId6"/>
          <a:srcRect/>
          <a:stretch/>
        </p:blipFill>
        <p:spPr>
          <a:xfrm>
            <a:off x="1206571" y="8785046"/>
            <a:ext cx="701101" cy="271180"/>
          </a:xfrm>
          <a:prstGeom prst="rect">
            <a:avLst/>
          </a:prstGeom>
        </p:spPr>
      </p:pic>
    </p:spTree>
    <p:extLst>
      <p:ext uri="{BB962C8B-B14F-4D97-AF65-F5344CB8AC3E}">
        <p14:creationId xmlns:p14="http://schemas.microsoft.com/office/powerpoint/2010/main" val="1154553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93785" y="0"/>
            <a:ext cx="6764215" cy="1042906"/>
          </a:xfrm>
        </p:spPr>
        <p:txBody>
          <a:bodyPr>
            <a:normAutofit/>
          </a:bodyPr>
          <a:lstStyle/>
          <a:p>
            <a:pPr algn="ctr">
              <a:lnSpc>
                <a:spcPct val="100000"/>
              </a:lnSpc>
            </a:pPr>
            <a:r>
              <a:rPr lang="en-US" sz="2000" dirty="0">
                <a:solidFill>
                  <a:schemeClr val="tx2"/>
                </a:solidFill>
              </a:rPr>
              <a:t>Position Based Fluid Simulation</a:t>
            </a:r>
            <a:br>
              <a:rPr lang="en-US" sz="2000" dirty="0">
                <a:solidFill>
                  <a:schemeClr val="tx2"/>
                </a:solidFill>
              </a:rPr>
            </a:br>
            <a:r>
              <a:rPr lang="en-US" sz="1600" dirty="0">
                <a:solidFill>
                  <a:schemeClr val="tx2"/>
                </a:solidFill>
              </a:rPr>
              <a:t>C++/Compute shader/OpenGL</a:t>
            </a:r>
          </a:p>
        </p:txBody>
      </p:sp>
      <p:pic>
        <p:nvPicPr>
          <p:cNvPr id="4" name="Picture 3">
            <a:extLst>
              <a:ext uri="{FF2B5EF4-FFF2-40B4-BE49-F238E27FC236}">
                <a16:creationId xmlns:a16="http://schemas.microsoft.com/office/drawing/2014/main" id="{01804B72-84B0-4E16-BEAC-3713879A0350}"/>
              </a:ext>
            </a:extLst>
          </p:cNvPr>
          <p:cNvPicPr>
            <a:picLocks noChangeAspect="1"/>
          </p:cNvPicPr>
          <p:nvPr/>
        </p:nvPicPr>
        <p:blipFill>
          <a:blip r:embed="rId2"/>
          <a:srcRect/>
          <a:stretch/>
        </p:blipFill>
        <p:spPr>
          <a:xfrm>
            <a:off x="379975" y="900300"/>
            <a:ext cx="6098050" cy="5313375"/>
          </a:xfrm>
          <a:prstGeom prst="rect">
            <a:avLst/>
          </a:prstGeom>
        </p:spPr>
      </p:pic>
      <p:sp>
        <p:nvSpPr>
          <p:cNvPr id="6" name="Title 1">
            <a:extLst>
              <a:ext uri="{FF2B5EF4-FFF2-40B4-BE49-F238E27FC236}">
                <a16:creationId xmlns:a16="http://schemas.microsoft.com/office/drawing/2014/main" id="{0EF97A69-16CF-4F32-B325-296CB985454A}"/>
              </a:ext>
            </a:extLst>
          </p:cNvPr>
          <p:cNvSpPr txBox="1">
            <a:spLocks/>
          </p:cNvSpPr>
          <p:nvPr/>
        </p:nvSpPr>
        <p:spPr>
          <a:xfrm>
            <a:off x="0" y="6140962"/>
            <a:ext cx="6858000" cy="151788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bg1">
                    <a:lumMod val="50000"/>
                  </a:schemeClr>
                </a:solidFill>
                <a:latin typeface="+mj-lt"/>
                <a:ea typeface="+mj-ea"/>
                <a:cs typeface="+mj-cs"/>
              </a:defRPr>
            </a:lvl1pPr>
          </a:lstStyle>
          <a:p>
            <a:pPr>
              <a:lnSpc>
                <a:spcPct val="100000"/>
              </a:lnSpc>
            </a:pPr>
            <a:r>
              <a:rPr lang="en-US" sz="1600" dirty="0">
                <a:solidFill>
                  <a:schemeClr val="tx2"/>
                </a:solidFill>
              </a:rPr>
              <a:t>Fluid simulation is the Mini-project of the course ‘Game Physics’, which was inducted into the </a:t>
            </a:r>
            <a:r>
              <a:rPr lang="en-US" sz="1600" b="1" dirty="0">
                <a:solidFill>
                  <a:schemeClr val="tx2"/>
                </a:solidFill>
              </a:rPr>
              <a:t>Game Physics Hall of Fame </a:t>
            </a:r>
            <a:r>
              <a:rPr lang="en-US" sz="1600" dirty="0">
                <a:solidFill>
                  <a:schemeClr val="tx2"/>
                </a:solidFill>
              </a:rPr>
              <a:t>(2</a:t>
            </a:r>
            <a:r>
              <a:rPr lang="en-US" sz="1600" baseline="30000" dirty="0">
                <a:solidFill>
                  <a:schemeClr val="tx2"/>
                </a:solidFill>
              </a:rPr>
              <a:t>nd </a:t>
            </a:r>
            <a:r>
              <a:rPr lang="en-US" sz="1600" dirty="0">
                <a:solidFill>
                  <a:schemeClr val="tx2"/>
                </a:solidFill>
              </a:rPr>
              <a:t>place).  The key idea is enforcing incompressibility using position constraints. It includes fluid-rigid body, fluid-cloth interaction and fluid surface reconstruction. </a:t>
            </a:r>
          </a:p>
        </p:txBody>
      </p:sp>
      <p:pic>
        <p:nvPicPr>
          <p:cNvPr id="14" name="Picture 13">
            <a:hlinkClick r:id="rId3"/>
            <a:extLst>
              <a:ext uri="{FF2B5EF4-FFF2-40B4-BE49-F238E27FC236}">
                <a16:creationId xmlns:a16="http://schemas.microsoft.com/office/drawing/2014/main" id="{DB50D7BF-5B8C-41F9-A783-024F1A3652D0}"/>
              </a:ext>
            </a:extLst>
          </p:cNvPr>
          <p:cNvPicPr>
            <a:picLocks noChangeAspect="1"/>
          </p:cNvPicPr>
          <p:nvPr/>
        </p:nvPicPr>
        <p:blipFill>
          <a:blip r:embed="rId4"/>
          <a:stretch>
            <a:fillRect/>
          </a:stretch>
        </p:blipFill>
        <p:spPr>
          <a:xfrm>
            <a:off x="168908" y="8590792"/>
            <a:ext cx="868755" cy="297206"/>
          </a:xfrm>
          <a:prstGeom prst="rect">
            <a:avLst/>
          </a:prstGeom>
        </p:spPr>
      </p:pic>
      <p:pic>
        <p:nvPicPr>
          <p:cNvPr id="18" name="Picture 17">
            <a:hlinkClick r:id="rId5"/>
            <a:extLst>
              <a:ext uri="{FF2B5EF4-FFF2-40B4-BE49-F238E27FC236}">
                <a16:creationId xmlns:a16="http://schemas.microsoft.com/office/drawing/2014/main" id="{B3A4CC35-DE21-45D8-9AF0-A4BD4158FFA0}"/>
              </a:ext>
            </a:extLst>
          </p:cNvPr>
          <p:cNvPicPr>
            <a:picLocks noChangeAspect="1"/>
          </p:cNvPicPr>
          <p:nvPr/>
        </p:nvPicPr>
        <p:blipFill>
          <a:blip r:embed="rId6"/>
          <a:srcRect/>
          <a:stretch/>
        </p:blipFill>
        <p:spPr>
          <a:xfrm>
            <a:off x="1206571" y="8611425"/>
            <a:ext cx="701101" cy="271180"/>
          </a:xfrm>
          <a:prstGeom prst="rect">
            <a:avLst/>
          </a:prstGeom>
        </p:spPr>
      </p:pic>
    </p:spTree>
    <p:extLst>
      <p:ext uri="{BB962C8B-B14F-4D97-AF65-F5344CB8AC3E}">
        <p14:creationId xmlns:p14="http://schemas.microsoft.com/office/powerpoint/2010/main" val="2132636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471487" y="0"/>
            <a:ext cx="5915025" cy="808564"/>
          </a:xfrm>
        </p:spPr>
        <p:txBody>
          <a:bodyPr>
            <a:normAutofit/>
          </a:bodyPr>
          <a:lstStyle/>
          <a:p>
            <a:pPr algn="ctr">
              <a:lnSpc>
                <a:spcPct val="100000"/>
              </a:lnSpc>
            </a:pPr>
            <a:r>
              <a:rPr lang="en-US" sz="2000" dirty="0">
                <a:solidFill>
                  <a:srgbClr val="474B53"/>
                </a:solidFill>
              </a:rPr>
              <a:t> Rigid </a:t>
            </a:r>
            <a:r>
              <a:rPr lang="en-US" sz="2000">
                <a:solidFill>
                  <a:srgbClr val="474B53"/>
                </a:solidFill>
              </a:rPr>
              <a:t>and Soft Body </a:t>
            </a:r>
            <a:r>
              <a:rPr lang="en-US" sz="2000" dirty="0">
                <a:solidFill>
                  <a:srgbClr val="474B53"/>
                </a:solidFill>
              </a:rPr>
              <a:t>Simulation</a:t>
            </a:r>
            <a:br>
              <a:rPr lang="en-US" sz="2000" dirty="0">
                <a:solidFill>
                  <a:srgbClr val="474B53"/>
                </a:solidFill>
              </a:rPr>
            </a:br>
            <a:r>
              <a:rPr lang="en-US" altLang="zh-CN" sz="1600" dirty="0">
                <a:solidFill>
                  <a:srgbClr val="474B53"/>
                </a:solidFill>
              </a:rPr>
              <a:t>C++</a:t>
            </a:r>
            <a:endParaRPr lang="en-US" sz="1600" dirty="0">
              <a:solidFill>
                <a:srgbClr val="474B53"/>
              </a:solidFill>
            </a:endParaRPr>
          </a:p>
        </p:txBody>
      </p:sp>
      <p:pic>
        <p:nvPicPr>
          <p:cNvPr id="4" name="Picture 3" descr="Diagram&#10;&#10;Description automatically generated">
            <a:extLst>
              <a:ext uri="{FF2B5EF4-FFF2-40B4-BE49-F238E27FC236}">
                <a16:creationId xmlns:a16="http://schemas.microsoft.com/office/drawing/2014/main" id="{C8357593-82FC-4032-835F-C687E941DA73}"/>
              </a:ext>
            </a:extLst>
          </p:cNvPr>
          <p:cNvPicPr>
            <a:picLocks noChangeAspect="1"/>
          </p:cNvPicPr>
          <p:nvPr/>
        </p:nvPicPr>
        <p:blipFill>
          <a:blip r:embed="rId2"/>
          <a:stretch>
            <a:fillRect/>
          </a:stretch>
        </p:blipFill>
        <p:spPr>
          <a:xfrm>
            <a:off x="3412800" y="1135782"/>
            <a:ext cx="3412800" cy="3135475"/>
          </a:xfrm>
          <a:prstGeom prst="rect">
            <a:avLst/>
          </a:prstGeom>
        </p:spPr>
      </p:pic>
      <p:pic>
        <p:nvPicPr>
          <p:cNvPr id="6" name="Picture 5" descr="A picture containing airplane, table&#10;&#10;Description automatically generated">
            <a:extLst>
              <a:ext uri="{FF2B5EF4-FFF2-40B4-BE49-F238E27FC236}">
                <a16:creationId xmlns:a16="http://schemas.microsoft.com/office/drawing/2014/main" id="{840D9476-F005-48CA-8135-239E1521AE62}"/>
              </a:ext>
            </a:extLst>
          </p:cNvPr>
          <p:cNvPicPr>
            <a:picLocks noChangeAspect="1"/>
          </p:cNvPicPr>
          <p:nvPr/>
        </p:nvPicPr>
        <p:blipFill>
          <a:blip r:embed="rId3"/>
          <a:stretch>
            <a:fillRect/>
          </a:stretch>
        </p:blipFill>
        <p:spPr>
          <a:xfrm>
            <a:off x="16200" y="1323163"/>
            <a:ext cx="3412800" cy="2760711"/>
          </a:xfrm>
          <a:prstGeom prst="rect">
            <a:avLst/>
          </a:prstGeom>
        </p:spPr>
      </p:pic>
      <p:pic>
        <p:nvPicPr>
          <p:cNvPr id="10" name="Picture 9">
            <a:hlinkClick r:id="rId4"/>
            <a:extLst>
              <a:ext uri="{FF2B5EF4-FFF2-40B4-BE49-F238E27FC236}">
                <a16:creationId xmlns:a16="http://schemas.microsoft.com/office/drawing/2014/main" id="{3F0D32E5-9898-44AB-849F-EF175B012A5E}"/>
              </a:ext>
            </a:extLst>
          </p:cNvPr>
          <p:cNvPicPr>
            <a:picLocks noChangeAspect="1"/>
          </p:cNvPicPr>
          <p:nvPr/>
        </p:nvPicPr>
        <p:blipFill>
          <a:blip r:embed="rId5"/>
          <a:stretch>
            <a:fillRect/>
          </a:stretch>
        </p:blipFill>
        <p:spPr>
          <a:xfrm>
            <a:off x="3022800" y="7307380"/>
            <a:ext cx="868755" cy="297206"/>
          </a:xfrm>
          <a:prstGeom prst="rect">
            <a:avLst/>
          </a:prstGeom>
        </p:spPr>
      </p:pic>
      <p:pic>
        <p:nvPicPr>
          <p:cNvPr id="12" name="Picture 11">
            <a:hlinkClick r:id="rId6"/>
            <a:extLst>
              <a:ext uri="{FF2B5EF4-FFF2-40B4-BE49-F238E27FC236}">
                <a16:creationId xmlns:a16="http://schemas.microsoft.com/office/drawing/2014/main" id="{0E1B722F-9C4B-4563-8FEA-D95E44594339}"/>
              </a:ext>
            </a:extLst>
          </p:cNvPr>
          <p:cNvPicPr>
            <a:picLocks noChangeAspect="1"/>
          </p:cNvPicPr>
          <p:nvPr/>
        </p:nvPicPr>
        <p:blipFill>
          <a:blip r:embed="rId7"/>
          <a:srcRect/>
          <a:stretch/>
        </p:blipFill>
        <p:spPr>
          <a:xfrm>
            <a:off x="3022800" y="8499462"/>
            <a:ext cx="701101" cy="271180"/>
          </a:xfrm>
          <a:prstGeom prst="rect">
            <a:avLst/>
          </a:prstGeom>
        </p:spPr>
      </p:pic>
      <p:sp>
        <p:nvSpPr>
          <p:cNvPr id="13" name="TextBox 12">
            <a:extLst>
              <a:ext uri="{FF2B5EF4-FFF2-40B4-BE49-F238E27FC236}">
                <a16:creationId xmlns:a16="http://schemas.microsoft.com/office/drawing/2014/main" id="{35B6519A-8D68-4A80-B9AB-E6A8737AA8CE}"/>
              </a:ext>
            </a:extLst>
          </p:cNvPr>
          <p:cNvSpPr txBox="1"/>
          <p:nvPr/>
        </p:nvSpPr>
        <p:spPr>
          <a:xfrm>
            <a:off x="1" y="4872744"/>
            <a:ext cx="6825600" cy="2369880"/>
          </a:xfrm>
          <a:prstGeom prst="rect">
            <a:avLst/>
          </a:prstGeom>
          <a:noFill/>
        </p:spPr>
        <p:txBody>
          <a:bodyPr wrap="square" rtlCol="0">
            <a:spAutoFit/>
          </a:bodyPr>
          <a:lstStyle/>
          <a:p>
            <a:pPr>
              <a:lnSpc>
                <a:spcPct val="100000"/>
              </a:lnSpc>
            </a:pPr>
            <a:r>
              <a:rPr lang="en-US" altLang="zh-CN" sz="1600" dirty="0">
                <a:solidFill>
                  <a:schemeClr val="tx2"/>
                </a:solidFill>
                <a:latin typeface="Century Gothic (Headings)"/>
              </a:rPr>
              <a:t>This is the assignment of the course ‘Game Physics’. It includes three parts:</a:t>
            </a:r>
          </a:p>
          <a:p>
            <a:pPr marL="285750" indent="-285750">
              <a:lnSpc>
                <a:spcPct val="100000"/>
              </a:lnSpc>
              <a:buFont typeface="Arial" panose="020B0604020202020204" pitchFamily="34" charset="0"/>
              <a:buChar char="•"/>
            </a:pPr>
            <a:r>
              <a:rPr lang="en-US" sz="1600" dirty="0">
                <a:solidFill>
                  <a:schemeClr val="tx2"/>
                </a:solidFill>
                <a:latin typeface="Century Gothic (Headings)"/>
              </a:rPr>
              <a:t>Rigid bodies and collision</a:t>
            </a:r>
          </a:p>
          <a:p>
            <a:pPr marL="742950" lvl="1" indent="-285750">
              <a:buFont typeface="Arial" panose="020B0604020202020204" pitchFamily="34" charset="0"/>
              <a:buChar char="•"/>
            </a:pPr>
            <a:r>
              <a:rPr lang="en-US" sz="1600" dirty="0">
                <a:solidFill>
                  <a:schemeClr val="tx2"/>
                </a:solidFill>
                <a:latin typeface="Century Gothic (Headings)"/>
              </a:rPr>
              <a:t>multiple interpenetrations and collisions</a:t>
            </a:r>
          </a:p>
          <a:p>
            <a:pPr marL="742950" lvl="1" indent="-285750">
              <a:buFont typeface="Arial" panose="020B0604020202020204" pitchFamily="34" charset="0"/>
              <a:buChar char="•"/>
            </a:pPr>
            <a:r>
              <a:rPr lang="en-US" sz="1600" dirty="0">
                <a:solidFill>
                  <a:schemeClr val="tx2"/>
                </a:solidFill>
                <a:latin typeface="Century Gothic (Headings)"/>
              </a:rPr>
              <a:t>impulse-based collision resolution</a:t>
            </a:r>
          </a:p>
          <a:p>
            <a:pPr marL="285750" indent="-285750">
              <a:lnSpc>
                <a:spcPct val="100000"/>
              </a:lnSpc>
              <a:buFont typeface="Arial" panose="020B0604020202020204" pitchFamily="34" charset="0"/>
              <a:buChar char="•"/>
            </a:pPr>
            <a:r>
              <a:rPr lang="en-US" sz="1600" dirty="0">
                <a:solidFill>
                  <a:schemeClr val="tx2"/>
                </a:solidFill>
                <a:latin typeface="Century Gothic (Headings)"/>
              </a:rPr>
              <a:t>Constraints</a:t>
            </a:r>
          </a:p>
          <a:p>
            <a:pPr marL="285750" indent="-285750">
              <a:lnSpc>
                <a:spcPct val="100000"/>
              </a:lnSpc>
              <a:buFont typeface="Arial" panose="020B0604020202020204" pitchFamily="34" charset="0"/>
              <a:buChar char="•"/>
            </a:pPr>
            <a:r>
              <a:rPr lang="en-US" sz="1600" dirty="0">
                <a:solidFill>
                  <a:schemeClr val="tx2"/>
                </a:solidFill>
                <a:latin typeface="Century Gothic (Headings)"/>
              </a:rPr>
              <a:t>Finite-Element Soft-Body Deformation</a:t>
            </a:r>
          </a:p>
          <a:p>
            <a:pPr marL="742950" lvl="1" indent="-285750">
              <a:buFont typeface="Arial" panose="020B0604020202020204" pitchFamily="34" charset="0"/>
              <a:buChar char="•"/>
            </a:pPr>
            <a:endParaRPr lang="en-US" sz="1600" dirty="0">
              <a:solidFill>
                <a:schemeClr val="tx2"/>
              </a:solidFill>
              <a:latin typeface="Century Gothic (Headings)"/>
            </a:endParaRPr>
          </a:p>
          <a:p>
            <a:pPr marL="742950" lvl="1" indent="-285750">
              <a:buFont typeface="Arial" panose="020B0604020202020204" pitchFamily="34" charset="0"/>
              <a:buChar char="•"/>
            </a:pPr>
            <a:endParaRPr lang="en-US" sz="100" dirty="0">
              <a:solidFill>
                <a:schemeClr val="tx2"/>
              </a:solidFill>
              <a:latin typeface="Century Gothic (Headings)"/>
            </a:endParaRPr>
          </a:p>
          <a:p>
            <a:pPr marL="742950" lvl="1" indent="-285750">
              <a:buFont typeface="Arial" panose="020B0604020202020204" pitchFamily="34" charset="0"/>
              <a:buChar char="•"/>
            </a:pPr>
            <a:endParaRPr lang="en-US" sz="100" dirty="0">
              <a:solidFill>
                <a:schemeClr val="tx2"/>
              </a:solidFill>
              <a:latin typeface="Century Gothic (Headings)"/>
            </a:endParaRPr>
          </a:p>
          <a:p>
            <a:endParaRPr lang="en-US" dirty="0">
              <a:latin typeface="Century Gothic (Headings)"/>
            </a:endParaRPr>
          </a:p>
        </p:txBody>
      </p:sp>
      <p:sp>
        <p:nvSpPr>
          <p:cNvPr id="14" name="TextBox 13">
            <a:extLst>
              <a:ext uri="{FF2B5EF4-FFF2-40B4-BE49-F238E27FC236}">
                <a16:creationId xmlns:a16="http://schemas.microsoft.com/office/drawing/2014/main" id="{6A823889-5DBD-4DA0-9271-8B042E19B0A9}"/>
              </a:ext>
            </a:extLst>
          </p:cNvPr>
          <p:cNvSpPr txBox="1"/>
          <p:nvPr/>
        </p:nvSpPr>
        <p:spPr>
          <a:xfrm>
            <a:off x="33821" y="7242623"/>
            <a:ext cx="3065263" cy="646331"/>
          </a:xfrm>
          <a:prstGeom prst="rect">
            <a:avLst/>
          </a:prstGeom>
          <a:noFill/>
        </p:spPr>
        <p:txBody>
          <a:bodyPr wrap="none" rtlCol="0">
            <a:spAutoFit/>
          </a:bodyPr>
          <a:lstStyle/>
          <a:p>
            <a:r>
              <a:rPr lang="en-US" sz="1800" dirty="0">
                <a:solidFill>
                  <a:schemeClr val="tx2"/>
                </a:solidFill>
                <a:latin typeface="Century Gothic (Headings)"/>
              </a:rPr>
              <a:t>Rigid bodies and collision:</a:t>
            </a:r>
          </a:p>
          <a:p>
            <a:endParaRPr lang="en-US" dirty="0"/>
          </a:p>
        </p:txBody>
      </p:sp>
      <p:pic>
        <p:nvPicPr>
          <p:cNvPr id="16" name="Picture 15">
            <a:hlinkClick r:id="rId8"/>
            <a:extLst>
              <a:ext uri="{FF2B5EF4-FFF2-40B4-BE49-F238E27FC236}">
                <a16:creationId xmlns:a16="http://schemas.microsoft.com/office/drawing/2014/main" id="{6D10197B-9E67-4E05-BAFF-9600BF32E6AA}"/>
              </a:ext>
            </a:extLst>
          </p:cNvPr>
          <p:cNvPicPr>
            <a:picLocks noChangeAspect="1"/>
          </p:cNvPicPr>
          <p:nvPr/>
        </p:nvPicPr>
        <p:blipFill>
          <a:blip r:embed="rId5"/>
          <a:stretch>
            <a:fillRect/>
          </a:stretch>
        </p:blipFill>
        <p:spPr>
          <a:xfrm>
            <a:off x="3022800" y="7706686"/>
            <a:ext cx="868755" cy="297206"/>
          </a:xfrm>
          <a:prstGeom prst="rect">
            <a:avLst/>
          </a:prstGeom>
        </p:spPr>
      </p:pic>
      <p:sp>
        <p:nvSpPr>
          <p:cNvPr id="18" name="TextBox 17">
            <a:extLst>
              <a:ext uri="{FF2B5EF4-FFF2-40B4-BE49-F238E27FC236}">
                <a16:creationId xmlns:a16="http://schemas.microsoft.com/office/drawing/2014/main" id="{F98716C6-B531-465B-B963-A9CF7B7217C8}"/>
              </a:ext>
            </a:extLst>
          </p:cNvPr>
          <p:cNvSpPr txBox="1"/>
          <p:nvPr/>
        </p:nvSpPr>
        <p:spPr>
          <a:xfrm>
            <a:off x="33821" y="7641929"/>
            <a:ext cx="1542410" cy="646331"/>
          </a:xfrm>
          <a:prstGeom prst="rect">
            <a:avLst/>
          </a:prstGeom>
          <a:noFill/>
        </p:spPr>
        <p:txBody>
          <a:bodyPr wrap="none" rtlCol="0">
            <a:spAutoFit/>
          </a:bodyPr>
          <a:lstStyle/>
          <a:p>
            <a:r>
              <a:rPr lang="en-US" sz="1800" dirty="0">
                <a:solidFill>
                  <a:schemeClr val="tx2"/>
                </a:solidFill>
                <a:latin typeface="Century Gothic (Headings)"/>
              </a:rPr>
              <a:t>Constraints :</a:t>
            </a:r>
          </a:p>
          <a:p>
            <a:endParaRPr lang="en-US" dirty="0"/>
          </a:p>
        </p:txBody>
      </p:sp>
      <p:pic>
        <p:nvPicPr>
          <p:cNvPr id="20" name="Picture 19">
            <a:hlinkClick r:id="rId9"/>
            <a:extLst>
              <a:ext uri="{FF2B5EF4-FFF2-40B4-BE49-F238E27FC236}">
                <a16:creationId xmlns:a16="http://schemas.microsoft.com/office/drawing/2014/main" id="{829CC51F-2719-4E20-BED1-96B1E5888B34}"/>
              </a:ext>
            </a:extLst>
          </p:cNvPr>
          <p:cNvPicPr>
            <a:picLocks noChangeAspect="1"/>
          </p:cNvPicPr>
          <p:nvPr/>
        </p:nvPicPr>
        <p:blipFill>
          <a:blip r:embed="rId5"/>
          <a:stretch>
            <a:fillRect/>
          </a:stretch>
        </p:blipFill>
        <p:spPr>
          <a:xfrm>
            <a:off x="3022800" y="8074131"/>
            <a:ext cx="868755" cy="297206"/>
          </a:xfrm>
          <a:prstGeom prst="rect">
            <a:avLst/>
          </a:prstGeom>
        </p:spPr>
      </p:pic>
      <p:sp>
        <p:nvSpPr>
          <p:cNvPr id="22" name="TextBox 21">
            <a:extLst>
              <a:ext uri="{FF2B5EF4-FFF2-40B4-BE49-F238E27FC236}">
                <a16:creationId xmlns:a16="http://schemas.microsoft.com/office/drawing/2014/main" id="{C5222154-169A-46B2-887E-AC4E130775F9}"/>
              </a:ext>
            </a:extLst>
          </p:cNvPr>
          <p:cNvSpPr txBox="1"/>
          <p:nvPr/>
        </p:nvSpPr>
        <p:spPr>
          <a:xfrm>
            <a:off x="33820" y="8009374"/>
            <a:ext cx="2988980" cy="646331"/>
          </a:xfrm>
          <a:prstGeom prst="rect">
            <a:avLst/>
          </a:prstGeom>
          <a:noFill/>
        </p:spPr>
        <p:txBody>
          <a:bodyPr wrap="square" rtlCol="0">
            <a:spAutoFit/>
          </a:bodyPr>
          <a:lstStyle/>
          <a:p>
            <a:r>
              <a:rPr lang="en-US" sz="1800" dirty="0">
                <a:solidFill>
                  <a:schemeClr val="tx2"/>
                </a:solidFill>
                <a:latin typeface="Century Gothic (Headings)"/>
              </a:rPr>
              <a:t>Soft-Body Deformation:</a:t>
            </a:r>
          </a:p>
          <a:p>
            <a:endParaRPr lang="en-US" dirty="0"/>
          </a:p>
        </p:txBody>
      </p:sp>
    </p:spTree>
    <p:extLst>
      <p:ext uri="{BB962C8B-B14F-4D97-AF65-F5344CB8AC3E}">
        <p14:creationId xmlns:p14="http://schemas.microsoft.com/office/powerpoint/2010/main" val="3072605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471487" y="0"/>
            <a:ext cx="5915025" cy="808564"/>
          </a:xfrm>
        </p:spPr>
        <p:txBody>
          <a:bodyPr>
            <a:normAutofit/>
          </a:bodyPr>
          <a:lstStyle/>
          <a:p>
            <a:pPr algn="ctr">
              <a:lnSpc>
                <a:spcPct val="100000"/>
              </a:lnSpc>
            </a:pPr>
            <a:r>
              <a:rPr lang="en-US" altLang="zh-CN" sz="2000" dirty="0">
                <a:solidFill>
                  <a:srgbClr val="474B53"/>
                </a:solidFill>
              </a:rPr>
              <a:t>3D Model</a:t>
            </a:r>
            <a:br>
              <a:rPr lang="en-US" altLang="zh-CN" sz="2000" dirty="0">
                <a:solidFill>
                  <a:srgbClr val="474B53"/>
                </a:solidFill>
              </a:rPr>
            </a:br>
            <a:r>
              <a:rPr lang="en-US" sz="1600" b="0" i="0" dirty="0" err="1">
                <a:solidFill>
                  <a:srgbClr val="030303"/>
                </a:solidFill>
                <a:effectLst/>
                <a:latin typeface="Century Gothic (Headings)"/>
              </a:rPr>
              <a:t>matlab</a:t>
            </a:r>
            <a:endParaRPr lang="en-US" sz="1600" dirty="0">
              <a:solidFill>
                <a:srgbClr val="474B53"/>
              </a:solidFill>
            </a:endParaRPr>
          </a:p>
        </p:txBody>
      </p:sp>
      <p:pic>
        <p:nvPicPr>
          <p:cNvPr id="12" name="Picture 11">
            <a:hlinkClick r:id="rId2"/>
            <a:extLst>
              <a:ext uri="{FF2B5EF4-FFF2-40B4-BE49-F238E27FC236}">
                <a16:creationId xmlns:a16="http://schemas.microsoft.com/office/drawing/2014/main" id="{0E1B722F-9C4B-4563-8FEA-D95E44594339}"/>
              </a:ext>
            </a:extLst>
          </p:cNvPr>
          <p:cNvPicPr>
            <a:picLocks noChangeAspect="1"/>
          </p:cNvPicPr>
          <p:nvPr/>
        </p:nvPicPr>
        <p:blipFill>
          <a:blip r:embed="rId3"/>
          <a:srcRect/>
          <a:stretch/>
        </p:blipFill>
        <p:spPr>
          <a:xfrm>
            <a:off x="120936" y="8271495"/>
            <a:ext cx="701101" cy="271180"/>
          </a:xfrm>
          <a:prstGeom prst="rect">
            <a:avLst/>
          </a:prstGeom>
        </p:spPr>
      </p:pic>
      <p:sp>
        <p:nvSpPr>
          <p:cNvPr id="13" name="TextBox 12">
            <a:extLst>
              <a:ext uri="{FF2B5EF4-FFF2-40B4-BE49-F238E27FC236}">
                <a16:creationId xmlns:a16="http://schemas.microsoft.com/office/drawing/2014/main" id="{35B6519A-8D68-4A80-B9AB-E6A8737AA8CE}"/>
              </a:ext>
            </a:extLst>
          </p:cNvPr>
          <p:cNvSpPr txBox="1"/>
          <p:nvPr/>
        </p:nvSpPr>
        <p:spPr>
          <a:xfrm>
            <a:off x="32400" y="6339725"/>
            <a:ext cx="6825600" cy="1569660"/>
          </a:xfrm>
          <a:prstGeom prst="rect">
            <a:avLst/>
          </a:prstGeom>
          <a:noFill/>
        </p:spPr>
        <p:txBody>
          <a:bodyPr wrap="square" rtlCol="0">
            <a:spAutoFit/>
          </a:bodyPr>
          <a:lstStyle/>
          <a:p>
            <a:pPr>
              <a:lnSpc>
                <a:spcPct val="100000"/>
              </a:lnSpc>
            </a:pPr>
            <a:r>
              <a:rPr lang="en-US" sz="1600" b="0" i="0" dirty="0">
                <a:solidFill>
                  <a:srgbClr val="030303"/>
                </a:solidFill>
                <a:effectLst/>
                <a:latin typeface="Century Gothic (Headings)"/>
              </a:rPr>
              <a:t>I self-studied the course '3D model' and did these practices including linear least-squares system using sparse matrices, a simple version of the moving least squares, and Least-Squares Conformal Mapping algorithm. </a:t>
            </a:r>
            <a:r>
              <a:rPr lang="en-US" sz="1600" b="1" i="0" dirty="0">
                <a:solidFill>
                  <a:srgbClr val="030303"/>
                </a:solidFill>
                <a:effectLst/>
                <a:latin typeface="Century Gothic (Headings)"/>
              </a:rPr>
              <a:t>Academic integrity</a:t>
            </a:r>
            <a:r>
              <a:rPr lang="en-US" sz="1600" b="0" i="0" dirty="0">
                <a:solidFill>
                  <a:srgbClr val="030303"/>
                </a:solidFill>
                <a:effectLst/>
                <a:latin typeface="Century Gothic (Headings)"/>
              </a:rPr>
              <a:t>: I did this practice with the help of the reference code. Strictly speaking, this is not my own code</a:t>
            </a:r>
            <a:endParaRPr lang="en-US" dirty="0">
              <a:latin typeface="Century Gothic (Headings)"/>
            </a:endParaRPr>
          </a:p>
        </p:txBody>
      </p:sp>
      <p:pic>
        <p:nvPicPr>
          <p:cNvPr id="5" name="Picture 4" descr="Diagram&#10;&#10;Description automatically generated">
            <a:extLst>
              <a:ext uri="{FF2B5EF4-FFF2-40B4-BE49-F238E27FC236}">
                <a16:creationId xmlns:a16="http://schemas.microsoft.com/office/drawing/2014/main" id="{95A4A9D7-BF56-493A-B693-3C2A2D0F493C}"/>
              </a:ext>
            </a:extLst>
          </p:cNvPr>
          <p:cNvPicPr>
            <a:picLocks noChangeAspect="1"/>
          </p:cNvPicPr>
          <p:nvPr/>
        </p:nvPicPr>
        <p:blipFill>
          <a:blip r:embed="rId4"/>
          <a:stretch>
            <a:fillRect/>
          </a:stretch>
        </p:blipFill>
        <p:spPr>
          <a:xfrm>
            <a:off x="0" y="818976"/>
            <a:ext cx="6858000" cy="5114544"/>
          </a:xfrm>
          <a:prstGeom prst="rect">
            <a:avLst/>
          </a:prstGeom>
        </p:spPr>
      </p:pic>
    </p:spTree>
    <p:extLst>
      <p:ext uri="{BB962C8B-B14F-4D97-AF65-F5344CB8AC3E}">
        <p14:creationId xmlns:p14="http://schemas.microsoft.com/office/powerpoint/2010/main" val="3592893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471487" y="23446"/>
            <a:ext cx="5915025" cy="808564"/>
          </a:xfrm>
        </p:spPr>
        <p:txBody>
          <a:bodyPr>
            <a:normAutofit/>
          </a:bodyPr>
          <a:lstStyle/>
          <a:p>
            <a:pPr algn="ctr">
              <a:lnSpc>
                <a:spcPct val="100000"/>
              </a:lnSpc>
            </a:pPr>
            <a:r>
              <a:rPr lang="en-US" altLang="zh-CN" sz="2000" dirty="0">
                <a:solidFill>
                  <a:srgbClr val="474B53"/>
                </a:solidFill>
              </a:rPr>
              <a:t>Voxel-based 3D Reconstruction and Tracking</a:t>
            </a:r>
            <a:br>
              <a:rPr lang="en-US" altLang="zh-CN" sz="2000" dirty="0">
                <a:solidFill>
                  <a:srgbClr val="474B53"/>
                </a:solidFill>
              </a:rPr>
            </a:br>
            <a:r>
              <a:rPr lang="en-US" altLang="zh-CN" sz="2000" dirty="0">
                <a:solidFill>
                  <a:srgbClr val="474B53"/>
                </a:solidFill>
              </a:rPr>
              <a:t>C++/OpenCV</a:t>
            </a:r>
            <a:endParaRPr lang="en-US" sz="1600" dirty="0">
              <a:solidFill>
                <a:srgbClr val="474B53"/>
              </a:solidFill>
            </a:endParaRPr>
          </a:p>
        </p:txBody>
      </p:sp>
      <p:pic>
        <p:nvPicPr>
          <p:cNvPr id="12" name="Picture 11">
            <a:hlinkClick r:id="rId2"/>
            <a:extLst>
              <a:ext uri="{FF2B5EF4-FFF2-40B4-BE49-F238E27FC236}">
                <a16:creationId xmlns:a16="http://schemas.microsoft.com/office/drawing/2014/main" id="{0E1B722F-9C4B-4563-8FEA-D95E44594339}"/>
              </a:ext>
            </a:extLst>
          </p:cNvPr>
          <p:cNvPicPr>
            <a:picLocks noChangeAspect="1"/>
          </p:cNvPicPr>
          <p:nvPr/>
        </p:nvPicPr>
        <p:blipFill>
          <a:blip r:embed="rId3"/>
          <a:srcRect/>
          <a:stretch/>
        </p:blipFill>
        <p:spPr>
          <a:xfrm>
            <a:off x="1075976" y="7652674"/>
            <a:ext cx="701101" cy="271180"/>
          </a:xfrm>
          <a:prstGeom prst="rect">
            <a:avLst/>
          </a:prstGeom>
        </p:spPr>
      </p:pic>
      <p:sp>
        <p:nvSpPr>
          <p:cNvPr id="13" name="TextBox 12">
            <a:extLst>
              <a:ext uri="{FF2B5EF4-FFF2-40B4-BE49-F238E27FC236}">
                <a16:creationId xmlns:a16="http://schemas.microsoft.com/office/drawing/2014/main" id="{35B6519A-8D68-4A80-B9AB-E6A8737AA8CE}"/>
              </a:ext>
            </a:extLst>
          </p:cNvPr>
          <p:cNvSpPr txBox="1"/>
          <p:nvPr/>
        </p:nvSpPr>
        <p:spPr>
          <a:xfrm>
            <a:off x="0" y="5689485"/>
            <a:ext cx="6825600" cy="1354217"/>
          </a:xfrm>
          <a:prstGeom prst="rect">
            <a:avLst/>
          </a:prstGeom>
          <a:noFill/>
        </p:spPr>
        <p:txBody>
          <a:bodyPr wrap="square" rtlCol="0">
            <a:spAutoFit/>
          </a:bodyPr>
          <a:lstStyle/>
          <a:p>
            <a:pPr>
              <a:lnSpc>
                <a:spcPct val="100000"/>
              </a:lnSpc>
            </a:pPr>
            <a:r>
              <a:rPr lang="en-US" sz="1600" b="0" i="0" dirty="0">
                <a:solidFill>
                  <a:srgbClr val="030303"/>
                </a:solidFill>
                <a:effectLst/>
                <a:latin typeface="Century Gothic (Headings)"/>
              </a:rPr>
              <a:t>This is the assignment of the course ‘Computer Vision’, which includes the camera calibration, voxel-based 3D reconstruction and tracking. The major skills are:</a:t>
            </a:r>
          </a:p>
          <a:p>
            <a:pPr marL="285750" indent="-285750">
              <a:lnSpc>
                <a:spcPct val="100000"/>
              </a:lnSpc>
              <a:buFont typeface="Arial" panose="020B0604020202020204" pitchFamily="34" charset="0"/>
              <a:buChar char="•"/>
            </a:pPr>
            <a:r>
              <a:rPr lang="en-US" altLang="zh-CN" sz="1600" dirty="0">
                <a:solidFill>
                  <a:srgbClr val="030303"/>
                </a:solidFill>
                <a:latin typeface="Century Gothic (Headings)"/>
              </a:rPr>
              <a:t>Marching cube</a:t>
            </a:r>
          </a:p>
          <a:p>
            <a:pPr marL="285750" indent="-285750">
              <a:lnSpc>
                <a:spcPct val="100000"/>
              </a:lnSpc>
              <a:buFont typeface="Arial" panose="020B0604020202020204" pitchFamily="34" charset="0"/>
              <a:buChar char="•"/>
            </a:pPr>
            <a:r>
              <a:rPr lang="en-US" sz="1600" dirty="0">
                <a:solidFill>
                  <a:srgbClr val="030303"/>
                </a:solidFill>
                <a:latin typeface="Century Gothic (Headings)"/>
              </a:rPr>
              <a:t>K-means</a:t>
            </a:r>
            <a:endParaRPr lang="en-US" dirty="0">
              <a:latin typeface="Century Gothic (Headings)"/>
            </a:endParaRPr>
          </a:p>
        </p:txBody>
      </p:sp>
      <p:pic>
        <p:nvPicPr>
          <p:cNvPr id="5" name="Picture 4">
            <a:extLst>
              <a:ext uri="{FF2B5EF4-FFF2-40B4-BE49-F238E27FC236}">
                <a16:creationId xmlns:a16="http://schemas.microsoft.com/office/drawing/2014/main" id="{95A4A9D7-BF56-493A-B693-3C2A2D0F493C}"/>
              </a:ext>
            </a:extLst>
          </p:cNvPr>
          <p:cNvPicPr>
            <a:picLocks noChangeAspect="1"/>
          </p:cNvPicPr>
          <p:nvPr/>
        </p:nvPicPr>
        <p:blipFill>
          <a:blip r:embed="rId4"/>
          <a:srcRect/>
          <a:stretch/>
        </p:blipFill>
        <p:spPr>
          <a:xfrm>
            <a:off x="-1" y="1194120"/>
            <a:ext cx="6858000" cy="3877314"/>
          </a:xfrm>
          <a:prstGeom prst="rect">
            <a:avLst/>
          </a:prstGeom>
        </p:spPr>
      </p:pic>
      <p:pic>
        <p:nvPicPr>
          <p:cNvPr id="3" name="Picture 2">
            <a:hlinkClick r:id="rId5"/>
            <a:extLst>
              <a:ext uri="{FF2B5EF4-FFF2-40B4-BE49-F238E27FC236}">
                <a16:creationId xmlns:a16="http://schemas.microsoft.com/office/drawing/2014/main" id="{4DA09FB5-7932-4B96-A70D-BDD39EFD676A}"/>
              </a:ext>
            </a:extLst>
          </p:cNvPr>
          <p:cNvPicPr>
            <a:picLocks noChangeAspect="1"/>
          </p:cNvPicPr>
          <p:nvPr/>
        </p:nvPicPr>
        <p:blipFill>
          <a:blip r:embed="rId6"/>
          <a:stretch>
            <a:fillRect/>
          </a:stretch>
        </p:blipFill>
        <p:spPr>
          <a:xfrm>
            <a:off x="191028" y="7661753"/>
            <a:ext cx="868755" cy="297206"/>
          </a:xfrm>
          <a:prstGeom prst="rect">
            <a:avLst/>
          </a:prstGeom>
        </p:spPr>
      </p:pic>
    </p:spTree>
    <p:extLst>
      <p:ext uri="{BB962C8B-B14F-4D97-AF65-F5344CB8AC3E}">
        <p14:creationId xmlns:p14="http://schemas.microsoft.com/office/powerpoint/2010/main" val="436039225"/>
      </p:ext>
    </p:extLst>
  </p:cSld>
  <p:clrMapOvr>
    <a:masterClrMapping/>
  </p:clrMapOvr>
</p:sld>
</file>

<file path=ppt/theme/theme1.xml><?xml version="1.0" encoding="utf-8"?>
<a:theme xmlns:a="http://schemas.openxmlformats.org/drawingml/2006/main" name="07_Elements">
  <a:themeElements>
    <a:clrScheme name="Custom 27">
      <a:dk1>
        <a:srgbClr val="007E59"/>
      </a:dk1>
      <a:lt1>
        <a:srgbClr val="FFFFFF"/>
      </a:lt1>
      <a:dk2>
        <a:srgbClr val="000000"/>
      </a:dk2>
      <a:lt2>
        <a:srgbClr val="C1272D"/>
      </a:lt2>
      <a:accent1>
        <a:srgbClr val="F8682C"/>
      </a:accent1>
      <a:accent2>
        <a:srgbClr val="FFC300"/>
      </a:accent2>
      <a:accent3>
        <a:srgbClr val="91C300"/>
      </a:accent3>
      <a:accent4>
        <a:srgbClr val="00B4F1"/>
      </a:accent4>
      <a:accent5>
        <a:srgbClr val="54038F"/>
      </a:accent5>
      <a:accent6>
        <a:srgbClr val="2A37A4"/>
      </a:accent6>
      <a:hlink>
        <a:srgbClr val="29ABE2"/>
      </a:hlink>
      <a:folHlink>
        <a:srgbClr val="29ABE2"/>
      </a:folHlink>
    </a:clrScheme>
    <a:fontScheme name="Custom 1">
      <a:majorFont>
        <a:latin typeface="Century Gothic"/>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89794418_Sequences infographics images_RVA_v3.potx" id="{BCBB9096-7B89-4D60-AE1D-707B1BD5068C}" vid="{12CCA541-99AE-443B-8147-B29EBCC645A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77C89D-C7A1-4978-88AA-C2D0B90924BE}">
  <ds:schemaRefs>
    <ds:schemaRef ds:uri="http://schemas.microsoft.com/office/infopath/2007/PartnerControls"/>
    <ds:schemaRef ds:uri="http://purl.org/dc/dcmitype/"/>
    <ds:schemaRef ds:uri="http://purl.org/dc/terms/"/>
    <ds:schemaRef ds:uri="http://www.w3.org/XML/1998/namespace"/>
    <ds:schemaRef ds:uri="71af3243-3dd4-4a8d-8c0d-dd76da1f02a5"/>
    <ds:schemaRef ds:uri="http://purl.org/dc/elements/1.1/"/>
    <ds:schemaRef ds:uri="http://schemas.microsoft.com/office/2006/documentManagement/types"/>
    <ds:schemaRef ds:uri="http://schemas.openxmlformats.org/package/2006/metadata/core-properties"/>
    <ds:schemaRef ds:uri="16c05727-aa75-4e4a-9b5f-8a80a1165891"/>
    <ds:schemaRef ds:uri="http://schemas.microsoft.com/office/2006/metadata/properties"/>
  </ds:schemaRefs>
</ds:datastoreItem>
</file>

<file path=customXml/itemProps2.xml><?xml version="1.0" encoding="utf-8"?>
<ds:datastoreItem xmlns:ds="http://schemas.openxmlformats.org/officeDocument/2006/customXml" ds:itemID="{979C7C56-0DCF-41A6-AF4D-5ED3869AB777}">
  <ds:schemaRefs>
    <ds:schemaRef ds:uri="http://schemas.microsoft.com/sharepoint/v3/contenttype/forms"/>
  </ds:schemaRefs>
</ds:datastoreItem>
</file>

<file path=customXml/itemProps3.xml><?xml version="1.0" encoding="utf-8"?>
<ds:datastoreItem xmlns:ds="http://schemas.openxmlformats.org/officeDocument/2006/customXml" ds:itemID="{520FBB86-E571-4AB4-878E-EC5E0F40F2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{74AFE0D2-8BBE-4DD9-9921-BD49601A078C}tf89794418_win32</Template>
  <TotalTime>1565</TotalTime>
  <Words>874</Words>
  <Application>Microsoft Office PowerPoint</Application>
  <PresentationFormat>On-screen Show (4:3)</PresentationFormat>
  <Paragraphs>59</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Century Gothic (Headings)</vt:lpstr>
      <vt:lpstr>Arial</vt:lpstr>
      <vt:lpstr>Calibri</vt:lpstr>
      <vt:lpstr>Century Gothic</vt:lpstr>
      <vt:lpstr>Times New Roman</vt:lpstr>
      <vt:lpstr>07_Elements</vt:lpstr>
      <vt:lpstr>(Peter)G.Lu  Project portfolio</vt:lpstr>
      <vt:lpstr>Master’s thesis project Gradient-Domain Volume Rendering</vt:lpstr>
      <vt:lpstr>Small project Streaming BDPT based on Light House 2 </vt:lpstr>
      <vt:lpstr>Path Tracing (GPU&amp;WebGPU) C++/JS/Compute Shader</vt:lpstr>
      <vt:lpstr>Path Tracing (CPU) C++</vt:lpstr>
      <vt:lpstr>Position Based Fluid Simulation C++/Compute shader/OpenGL</vt:lpstr>
      <vt:lpstr> Rigid and Soft Body Simulation C++</vt:lpstr>
      <vt:lpstr>3D Model matlab</vt:lpstr>
      <vt:lpstr>Voxel-based 3D Reconstruction and Tracking C++/OpenCV</vt:lpstr>
      <vt:lpstr>Action Recognition with Automatic Model Search Python/Keras/Tensorflow</vt:lpstr>
      <vt:lpstr>A Comparative Study of Collision Avoidance Algorithms C++</vt:lpstr>
      <vt:lpstr>Inverse Kinematics for Human Fingers matlab</vt:lpstr>
      <vt:lpstr>CPU Cache Simulator and Optimization C++</vt:lpstr>
      <vt:lpstr>Examples for Cesium JS/WebGL</vt:lpstr>
      <vt:lpstr>S3M C++/JS/WebGL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Guowei Lu  Project portfolio</dc:title>
  <dc:creator>陆 国伟</dc:creator>
  <cp:lastModifiedBy>陆 国伟</cp:lastModifiedBy>
  <cp:revision>102</cp:revision>
  <dcterms:created xsi:type="dcterms:W3CDTF">2020-10-08T20:33:08Z</dcterms:created>
  <dcterms:modified xsi:type="dcterms:W3CDTF">2020-10-30T16:13:53Z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